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518" r:id="rId2"/>
    <p:sldId id="571" r:id="rId3"/>
    <p:sldId id="572" r:id="rId4"/>
    <p:sldId id="589" r:id="rId5"/>
    <p:sldId id="575" r:id="rId6"/>
    <p:sldId id="574" r:id="rId7"/>
    <p:sldId id="530" r:id="rId8"/>
    <p:sldId id="506" r:id="rId9"/>
    <p:sldId id="510" r:id="rId10"/>
    <p:sldId id="487" r:id="rId11"/>
    <p:sldId id="576" r:id="rId12"/>
    <p:sldId id="591" r:id="rId13"/>
    <p:sldId id="592" r:id="rId14"/>
    <p:sldId id="577" r:id="rId15"/>
    <p:sldId id="578" r:id="rId16"/>
    <p:sldId id="579" r:id="rId17"/>
    <p:sldId id="580" r:id="rId18"/>
    <p:sldId id="590" r:id="rId19"/>
    <p:sldId id="581" r:id="rId20"/>
    <p:sldId id="582" r:id="rId21"/>
    <p:sldId id="583" r:id="rId22"/>
    <p:sldId id="584" r:id="rId23"/>
    <p:sldId id="585" r:id="rId24"/>
    <p:sldId id="593" r:id="rId25"/>
    <p:sldId id="594" r:id="rId26"/>
    <p:sldId id="586" r:id="rId27"/>
    <p:sldId id="587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  <a:srgbClr val="0000FF"/>
    <a:srgbClr val="0000CC"/>
    <a:srgbClr val="FFFF00"/>
    <a:srgbClr val="666699"/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948" autoAdjust="0"/>
    <p:restoredTop sz="94196" autoAdjust="0"/>
  </p:normalViewPr>
  <p:slideViewPr>
    <p:cSldViewPr>
      <p:cViewPr varScale="1">
        <p:scale>
          <a:sx n="60" d="100"/>
          <a:sy n="60" d="100"/>
        </p:scale>
        <p:origin x="-13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61FDBC-5EDA-429C-A90C-AEBE7D1F1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68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42EB-D819-40A6-A085-5A92DEB60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0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FA482-89C1-4382-9520-B98E9A9B1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4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23AC5-3166-43B4-B9FA-F2FD5B423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85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E2FD6-8EFC-45CF-97D8-E16AA39F9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05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BC542-06AE-4C79-B89F-BF70D9869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75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088BB-A6EE-46E7-B79A-E7BEDBB37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8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5A139-D8BC-40D5-9114-1CF437D31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97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C8467-FCA0-455F-BA9F-1664254C5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5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418D0-0545-47B3-826F-AF9B5DB6C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AA24-1DEF-4F08-B670-73068CFD2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84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3C568-ECB1-47F0-9A41-1D390EE39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9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31DAEB-5897-4F33-8E5C-134C5C18D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courses.lucas-nuelle.de/images/tat1_1_1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&#1042;&#1059;&#1047;\&#1051;&#1077;&#1082;&#1094;&#1080;&#1080;\&#1057;&#1074;&#1086;&#1080;\&#1056;&#1056;&#1042;\&#1040;&#1085;&#1090;&#1077;&#1085;&#1085;&#1099;%20Lucas-Nuelle\TAT1\TAT1\images\tat1_4_1_gr2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courses.lucas-nuelle.de/images/tat1_4_p1.gif" TargetMode="External"/><Relationship Id="rId7" Type="http://schemas.openxmlformats.org/officeDocument/2006/relationships/image" Target="http://www.courses.lucas-nuelle.de/images/tat1_4_p3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http://www.courses.lucas-nuelle.de/images/tat1_4_p2.gif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courses.lucas-nuelle.de/images/tat1_4_1_gr3.g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http://www.courses.lucas-nuelle.de/images/tat1_2_2_form_03.g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8"/>
          <p:cNvGrpSpPr>
            <a:grpSpLocks/>
          </p:cNvGrpSpPr>
          <p:nvPr/>
        </p:nvGrpSpPr>
        <p:grpSpPr bwMode="auto">
          <a:xfrm>
            <a:off x="107950" y="417513"/>
            <a:ext cx="8785225" cy="5500687"/>
            <a:chOff x="68" y="263"/>
            <a:chExt cx="5534" cy="3465"/>
          </a:xfrm>
        </p:grpSpPr>
        <p:sp>
          <p:nvSpPr>
            <p:cNvPr id="2051" name="Rectangle 11"/>
            <p:cNvSpPr>
              <a:spLocks noChangeArrowheads="1"/>
            </p:cNvSpPr>
            <p:nvPr/>
          </p:nvSpPr>
          <p:spPr bwMode="auto">
            <a:xfrm>
              <a:off x="93" y="1399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200">
                  <a:cs typeface="Times New Roman" pitchFamily="18" charset="0"/>
                </a:rPr>
                <a:t>Низкочастотные       </a:t>
              </a:r>
              <a:endParaRPr lang="ru-RU"/>
            </a:p>
          </p:txBody>
        </p:sp>
        <p:pic>
          <p:nvPicPr>
            <p:cNvPr id="2052" name="Picture 17" descr="http://www.courses.lucas-nuelle.de/images/tat1_1_1.gif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1767"/>
              <a:ext cx="5444" cy="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Text Box 18"/>
            <p:cNvSpPr txBox="1">
              <a:spLocks noChangeArrowheads="1"/>
            </p:cNvSpPr>
            <p:nvPr/>
          </p:nvSpPr>
          <p:spPr bwMode="auto">
            <a:xfrm>
              <a:off x="68" y="1363"/>
              <a:ext cx="5467" cy="6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b="1">
                  <a:latin typeface="Times New Roman" pitchFamily="18" charset="0"/>
                </a:rPr>
                <a:t>Низкочастотные             Радиоволны        Микроволны         Световые</a:t>
              </a:r>
              <a:endParaRPr lang="en-US" sz="2000" b="1">
                <a:latin typeface="Times New Roman" pitchFamily="18" charset="0"/>
              </a:endParaRPr>
            </a:p>
            <a:p>
              <a:pPr eaLnBrk="1" hangingPunct="1"/>
              <a:r>
                <a:rPr lang="en-US" b="1">
                  <a:latin typeface="Times New Roman" pitchFamily="18" charset="0"/>
                </a:rPr>
                <a:t>        </a:t>
              </a:r>
              <a:r>
                <a:rPr lang="ru-RU" sz="2000" b="1">
                  <a:latin typeface="Times New Roman" pitchFamily="18" charset="0"/>
                </a:rPr>
                <a:t>поля</a:t>
              </a:r>
              <a:r>
                <a:rPr lang="ru-RU" sz="2000">
                  <a:latin typeface="Times New Roman" pitchFamily="18" charset="0"/>
                </a:rPr>
                <a:t> </a:t>
              </a:r>
              <a:r>
                <a:rPr lang="en-US" sz="2000">
                  <a:latin typeface="Times New Roman" pitchFamily="18" charset="0"/>
                </a:rPr>
                <a:t>                                                                                            </a:t>
              </a:r>
              <a:r>
                <a:rPr lang="ru-RU" sz="2000" b="1">
                  <a:latin typeface="Times New Roman" pitchFamily="18" charset="0"/>
                </a:rPr>
                <a:t>волны</a:t>
              </a:r>
            </a:p>
            <a:p>
              <a:pPr eaLnBrk="1" hangingPunct="1"/>
              <a:r>
                <a:rPr lang="ru-RU" sz="2000" b="1">
                  <a:latin typeface="Times New Roman" pitchFamily="18" charset="0"/>
                </a:rPr>
                <a:t>100 000 км     100 км             100 м              0,1 м                  0,1 мм</a:t>
              </a:r>
            </a:p>
          </p:txBody>
        </p:sp>
        <p:sp>
          <p:nvSpPr>
            <p:cNvPr id="2054" name="Rectangle 19"/>
            <p:cNvSpPr>
              <a:spLocks noChangeArrowheads="1"/>
            </p:cNvSpPr>
            <p:nvPr/>
          </p:nvSpPr>
          <p:spPr bwMode="auto">
            <a:xfrm>
              <a:off x="567" y="263"/>
              <a:ext cx="435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</a:rPr>
                <a:t>СПЕКТР ЭЛЕКТРОМАГНИТНЫХ </a:t>
              </a:r>
            </a:p>
            <a:p>
              <a:pPr algn="ctr"/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</a:rPr>
                <a:t>ИЗЛУЧЕНИЙ</a:t>
              </a:r>
            </a:p>
          </p:txBody>
        </p:sp>
        <p:pic>
          <p:nvPicPr>
            <p:cNvPr id="2055" name="Picture 21" descr="tat1_1_pfei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8" y="1207"/>
              <a:ext cx="20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22" descr="tat1_1_pfei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207"/>
              <a:ext cx="20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23" descr="tat1_1_pfei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9" y="1226"/>
              <a:ext cx="20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8" name="Text Box 26"/>
            <p:cNvSpPr txBox="1">
              <a:spLocks noChangeArrowheads="1"/>
            </p:cNvSpPr>
            <p:nvPr/>
          </p:nvSpPr>
          <p:spPr bwMode="auto">
            <a:xfrm>
              <a:off x="158" y="3430"/>
              <a:ext cx="5171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b="1">
                  <a:latin typeface="Times New Roman" pitchFamily="18" charset="0"/>
                </a:rPr>
                <a:t>3 Гц                   3 кГц              3 МГц             3 ГГц                3 ТГц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109538" y="98425"/>
            <a:ext cx="8855075" cy="6611938"/>
            <a:chOff x="69" y="193"/>
            <a:chExt cx="5578" cy="4034"/>
          </a:xfrm>
        </p:grpSpPr>
        <p:pic>
          <p:nvPicPr>
            <p:cNvPr id="11267" name="Picture 5" descr="2-6-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468"/>
              <a:ext cx="4989" cy="2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" name="Rectangle 6"/>
            <p:cNvSpPr>
              <a:spLocks noChangeArrowheads="1"/>
            </p:cNvSpPr>
            <p:nvPr/>
          </p:nvSpPr>
          <p:spPr bwMode="auto">
            <a:xfrm>
              <a:off x="69" y="193"/>
              <a:ext cx="557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FF3300"/>
                  </a:solidFill>
                  <a:latin typeface="Times New Roman" pitchFamily="18" charset="0"/>
                </a:rPr>
                <a:t>Принятая схема распространения радиоволны</a:t>
              </a:r>
            </a:p>
          </p:txBody>
        </p:sp>
        <p:sp>
          <p:nvSpPr>
            <p:cNvPr id="11269" name="Text Box 7"/>
            <p:cNvSpPr txBox="1">
              <a:spLocks noChangeArrowheads="1"/>
            </p:cNvSpPr>
            <p:nvPr/>
          </p:nvSpPr>
          <p:spPr bwMode="auto">
            <a:xfrm>
              <a:off x="294" y="3249"/>
              <a:ext cx="5262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b="1">
                  <a:latin typeface="Times New Roman" pitchFamily="18" charset="0"/>
                </a:rPr>
                <a:t>Напряжённость электрической компоненты </a:t>
              </a:r>
              <a:r>
                <a:rPr lang="ru-RU" sz="2400" b="1" i="1">
                  <a:solidFill>
                    <a:srgbClr val="FF3300"/>
                  </a:solidFill>
                  <a:latin typeface="Times New Roman" pitchFamily="18" charset="0"/>
                </a:rPr>
                <a:t>Е</a:t>
              </a:r>
              <a:r>
                <a:rPr lang="ru-RU" sz="2400" b="1" i="1">
                  <a:latin typeface="Times New Roman" pitchFamily="18" charset="0"/>
                </a:rPr>
                <a:t> </a:t>
              </a:r>
              <a:r>
                <a:rPr lang="ru-RU" sz="2400" b="1">
                  <a:latin typeface="Times New Roman" pitchFamily="18" charset="0"/>
                </a:rPr>
                <a:t>радиоволны измеряется в единицах В/м, а магнитной </a:t>
              </a:r>
              <a:r>
                <a:rPr lang="ru-RU" sz="2400" b="1" i="1">
                  <a:solidFill>
                    <a:srgbClr val="0000FF"/>
                  </a:solidFill>
                  <a:latin typeface="Times New Roman" pitchFamily="18" charset="0"/>
                </a:rPr>
                <a:t>Н</a:t>
              </a:r>
              <a:r>
                <a:rPr lang="ru-RU" sz="2400" b="1">
                  <a:latin typeface="Times New Roman" pitchFamily="18" charset="0"/>
                </a:rPr>
                <a:t>– А/м. Отношение </a:t>
              </a:r>
              <a:r>
                <a:rPr lang="ru-RU" sz="2400" b="1" i="1">
                  <a:solidFill>
                    <a:srgbClr val="FF3300"/>
                  </a:solidFill>
                  <a:latin typeface="Times New Roman" pitchFamily="18" charset="0"/>
                </a:rPr>
                <a:t>Е</a:t>
              </a:r>
              <a:r>
                <a:rPr lang="ru-RU" sz="2400" b="1">
                  <a:latin typeface="Times New Roman" pitchFamily="18" charset="0"/>
                </a:rPr>
                <a:t>/</a:t>
              </a:r>
              <a:r>
                <a:rPr lang="ru-RU" sz="2400" b="1" i="1">
                  <a:solidFill>
                    <a:srgbClr val="0000FF"/>
                  </a:solidFill>
                  <a:latin typeface="Times New Roman" pitchFamily="18" charset="0"/>
                </a:rPr>
                <a:t>Н</a:t>
              </a:r>
              <a:r>
                <a:rPr lang="ru-RU" sz="2400" b="1">
                  <a:latin typeface="Times New Roman" pitchFamily="18" charset="0"/>
                </a:rPr>
                <a:t> называется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импедансом</a:t>
              </a:r>
              <a:r>
                <a:rPr lang="ru-RU" sz="2400" b="1">
                  <a:latin typeface="Times New Roman" pitchFamily="18" charset="0"/>
                </a:rPr>
                <a:t> и означает поглощение радиоволны в среде распространения.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323850" y="638175"/>
            <a:ext cx="8569325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400" b="1">
                <a:latin typeface="Times New Roman" pitchFamily="18" charset="0"/>
              </a:rPr>
              <a:t>В предстоящих исследованиях систем радиорелейной и космической связи будем пользоваться принципами </a:t>
            </a:r>
            <a:r>
              <a:rPr lang="ru-RU" sz="4400" b="1">
                <a:solidFill>
                  <a:srgbClr val="0000FF"/>
                </a:solidFill>
                <a:latin typeface="Times New Roman" pitchFamily="18" charset="0"/>
              </a:rPr>
              <a:t>геометрической</a:t>
            </a:r>
            <a:r>
              <a:rPr lang="ru-RU" sz="4400" b="1">
                <a:latin typeface="Times New Roman" pitchFamily="18" charset="0"/>
              </a:rPr>
              <a:t> (лучевой) и </a:t>
            </a:r>
            <a:r>
              <a:rPr lang="ru-RU" sz="4400" b="1">
                <a:solidFill>
                  <a:srgbClr val="0000FF"/>
                </a:solidFill>
                <a:latin typeface="Times New Roman" pitchFamily="18" charset="0"/>
              </a:rPr>
              <a:t>волновой</a:t>
            </a:r>
            <a:r>
              <a:rPr lang="ru-RU" sz="4400" b="1">
                <a:latin typeface="Times New Roman" pitchFamily="18" charset="0"/>
              </a:rPr>
              <a:t> оптики.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0" y="2163763"/>
            <a:ext cx="8255000" cy="14446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  <a:latin typeface="Times New Roman" pitchFamily="18" charset="0"/>
              </a:rPr>
              <a:t>Принципы геометрической оптики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341313" y="503238"/>
            <a:ext cx="8416925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Геометрическая оптика</a:t>
            </a:r>
            <a:r>
              <a:rPr lang="ru-RU" sz="3600" b="1">
                <a:latin typeface="Times New Roman" pitchFamily="18" charset="0"/>
              </a:rPr>
              <a:t> использует известные из оптики физические законы:  отражение, преломление,  поляризация, рассеяние, переизлучение, интерференция, флуктуация, дифракция, дисперсия, поглощение,  групповая и фазовая скорости радиоволны, эффект Доплера.</a:t>
            </a:r>
          </a:p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Рассмотрим некоторые из них.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8"/>
          <p:cNvGrpSpPr>
            <a:grpSpLocks/>
          </p:cNvGrpSpPr>
          <p:nvPr/>
        </p:nvGrpSpPr>
        <p:grpSpPr bwMode="auto">
          <a:xfrm>
            <a:off x="180975" y="188913"/>
            <a:ext cx="8712200" cy="6480175"/>
            <a:chOff x="114" y="119"/>
            <a:chExt cx="5488" cy="4082"/>
          </a:xfrm>
        </p:grpSpPr>
        <p:sp>
          <p:nvSpPr>
            <p:cNvPr id="15363" name="Rectangle 5"/>
            <p:cNvSpPr>
              <a:spLocks noChangeArrowheads="1"/>
            </p:cNvSpPr>
            <p:nvPr/>
          </p:nvSpPr>
          <p:spPr bwMode="auto">
            <a:xfrm>
              <a:off x="114" y="119"/>
              <a:ext cx="5488" cy="2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Отражение радиоволны </a:t>
              </a:r>
              <a:r>
                <a:rPr lang="ru-RU" sz="2800" b="1">
                  <a:latin typeface="Times New Roman" pitchFamily="18" charset="0"/>
                </a:rPr>
                <a:t> происходит на поверхности  раздела сред. Характеристикой отражательной способности   является   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коэффициент   отражения </a:t>
              </a:r>
              <a:r>
                <a:rPr lang="ru-RU" sz="2800" b="1">
                  <a:latin typeface="Times New Roman" pitchFamily="18" charset="0"/>
                </a:rPr>
                <a:t>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Г = E</a:t>
              </a:r>
              <a:r>
                <a:rPr lang="ru-RU" sz="2800" b="1" i="1" baseline="-25000">
                  <a:solidFill>
                    <a:srgbClr val="0000FF"/>
                  </a:solidFill>
                  <a:latin typeface="Times New Roman" pitchFamily="18" charset="0"/>
                </a:rPr>
                <a:t>r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/E</a:t>
              </a:r>
              <a:r>
                <a:rPr lang="ru-RU" sz="2800" b="1" baseline="-25000">
                  <a:solidFill>
                    <a:srgbClr val="0000FF"/>
                  </a:solidFill>
                  <a:latin typeface="Times New Roman" pitchFamily="18" charset="0"/>
                </a:rPr>
                <a:t>о</a:t>
              </a:r>
              <a:r>
                <a:rPr lang="ru-RU" sz="2800" b="1" i="1">
                  <a:latin typeface="Times New Roman" pitchFamily="18" charset="0"/>
                </a:rPr>
                <a:t>, </a:t>
              </a:r>
              <a:r>
                <a:rPr lang="ru-RU" sz="2800" b="1">
                  <a:latin typeface="Times New Roman" pitchFamily="18" charset="0"/>
                </a:rPr>
                <a:t>где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E</a:t>
              </a:r>
              <a:r>
                <a:rPr lang="ru-RU" sz="2800" b="1" i="1" baseline="-25000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  <a:r>
                <a:rPr lang="ru-RU" sz="2800" b="1" baseline="-25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и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E</a:t>
              </a:r>
              <a:r>
                <a:rPr lang="ru-RU" sz="2800" b="1" baseline="-25000">
                  <a:solidFill>
                    <a:srgbClr val="0000FF"/>
                  </a:solidFill>
                  <a:latin typeface="Times New Roman" pitchFamily="18" charset="0"/>
                </a:rPr>
                <a:t>о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– амплитуды отражённой и падающей волны. Известным законом отражения является 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равенство углов падения и отражения</a:t>
              </a:r>
              <a:r>
                <a:rPr lang="ru-RU" sz="2800" b="1">
                  <a:latin typeface="Times New Roman" pitchFamily="18" charset="0"/>
                </a:rPr>
                <a:t> электромагнитной волны.   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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- зенитный   угол,      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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- угол падения.</a:t>
              </a:r>
              <a:r>
                <a:rPr lang="ru-RU" b="1">
                  <a:latin typeface="Times New Roman" pitchFamily="18" charset="0"/>
                </a:rPr>
                <a:t>         </a:t>
              </a:r>
              <a:r>
                <a:rPr lang="ru-RU" sz="3200" b="1" i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</a:t>
              </a:r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</a:rPr>
                <a:t> = 90</a:t>
              </a:r>
              <a:r>
                <a:rPr lang="ru-RU" sz="3200" b="1" baseline="30000">
                  <a:solidFill>
                    <a:srgbClr val="0000FF"/>
                  </a:solidFill>
                  <a:latin typeface="Times New Roman" pitchFamily="18" charset="0"/>
                </a:rPr>
                <a:t>о</a:t>
              </a:r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</a:rPr>
                <a:t> - </a:t>
              </a:r>
              <a:r>
                <a:rPr lang="ru-RU" sz="3200" b="1" i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</a:t>
              </a:r>
              <a:r>
                <a:rPr lang="ru-RU" sz="3200" b="1">
                  <a:latin typeface="Times New Roman" pitchFamily="18" charset="0"/>
                </a:rPr>
                <a:t> .</a:t>
              </a:r>
              <a:r>
                <a:rPr lang="ru-RU" b="1"/>
                <a:t> </a:t>
              </a:r>
            </a:p>
          </p:txBody>
        </p:sp>
        <p:grpSp>
          <p:nvGrpSpPr>
            <p:cNvPr id="15364" name="Group 6"/>
            <p:cNvGrpSpPr>
              <a:grpSpLocks/>
            </p:cNvGrpSpPr>
            <p:nvPr/>
          </p:nvGrpSpPr>
          <p:grpSpPr bwMode="auto">
            <a:xfrm>
              <a:off x="1338" y="2387"/>
              <a:ext cx="3314" cy="1814"/>
              <a:chOff x="1429" y="2523"/>
              <a:chExt cx="3223" cy="1678"/>
            </a:xfrm>
          </p:grpSpPr>
          <p:sp>
            <p:nvSpPr>
              <p:cNvPr id="15367" name="Rectangle 7"/>
              <p:cNvSpPr>
                <a:spLocks noChangeArrowheads="1"/>
              </p:cNvSpPr>
              <p:nvPr/>
            </p:nvSpPr>
            <p:spPr bwMode="auto">
              <a:xfrm>
                <a:off x="1429" y="3919"/>
                <a:ext cx="3223" cy="28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 flipH="1" flipV="1">
                <a:off x="1522" y="2792"/>
                <a:ext cx="1542" cy="112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9" name="Line 9"/>
              <p:cNvSpPr>
                <a:spLocks noChangeShapeType="1"/>
              </p:cNvSpPr>
              <p:nvPr/>
            </p:nvSpPr>
            <p:spPr bwMode="auto">
              <a:xfrm flipH="1">
                <a:off x="3038" y="2792"/>
                <a:ext cx="1495" cy="112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auto">
              <a:xfrm>
                <a:off x="1429" y="3919"/>
                <a:ext cx="322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1" name="Arc 11"/>
              <p:cNvSpPr>
                <a:spLocks/>
              </p:cNvSpPr>
              <p:nvPr/>
            </p:nvSpPr>
            <p:spPr bwMode="auto">
              <a:xfrm rot="1553619">
                <a:off x="3357" y="3660"/>
                <a:ext cx="186" cy="2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2" name="Arc 12"/>
              <p:cNvSpPr>
                <a:spLocks/>
              </p:cNvSpPr>
              <p:nvPr/>
            </p:nvSpPr>
            <p:spPr bwMode="auto">
              <a:xfrm rot="-7693037">
                <a:off x="2532" y="3677"/>
                <a:ext cx="225" cy="1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endParaRPr lang="ru-RU"/>
              </a:p>
            </p:txBody>
          </p:sp>
          <p:sp>
            <p:nvSpPr>
              <p:cNvPr id="15373" name="Text Box 13"/>
              <p:cNvSpPr txBox="1">
                <a:spLocks noChangeArrowheads="1"/>
              </p:cNvSpPr>
              <p:nvPr/>
            </p:nvSpPr>
            <p:spPr bwMode="auto">
              <a:xfrm>
                <a:off x="2554" y="3638"/>
                <a:ext cx="284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</a:t>
                </a:r>
              </a:p>
            </p:txBody>
          </p:sp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1803" y="3017"/>
                <a:ext cx="560" cy="3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 flipV="1">
                <a:off x="3811" y="2848"/>
                <a:ext cx="654" cy="5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3577" y="2935"/>
                <a:ext cx="515" cy="8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 flipH="1">
                <a:off x="2130" y="2991"/>
                <a:ext cx="420" cy="8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8" name="Text Box 18"/>
              <p:cNvSpPr txBox="1">
                <a:spLocks noChangeArrowheads="1"/>
              </p:cNvSpPr>
              <p:nvPr/>
            </p:nvSpPr>
            <p:spPr bwMode="auto">
              <a:xfrm>
                <a:off x="3944" y="3188"/>
                <a:ext cx="607" cy="4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b="1" i="1">
                    <a:cs typeface="Times New Roman" pitchFamily="18" charset="0"/>
                  </a:rPr>
                  <a:t>П</a:t>
                </a:r>
                <a:r>
                  <a:rPr lang="ru-RU" sz="2400" b="1" i="1" baseline="-30000">
                    <a:cs typeface="Times New Roman" pitchFamily="18" charset="0"/>
                  </a:rPr>
                  <a:t>отр</a:t>
                </a:r>
                <a:endParaRPr lang="ru-RU" sz="2400" b="1"/>
              </a:p>
            </p:txBody>
          </p:sp>
          <p:sp>
            <p:nvSpPr>
              <p:cNvPr id="15379" name="Text Box 19"/>
              <p:cNvSpPr txBox="1">
                <a:spLocks noChangeArrowheads="1"/>
              </p:cNvSpPr>
              <p:nvPr/>
            </p:nvSpPr>
            <p:spPr bwMode="auto">
              <a:xfrm>
                <a:off x="1746" y="3244"/>
                <a:ext cx="499" cy="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b="1" i="1">
                    <a:cs typeface="Times New Roman" pitchFamily="18" charset="0"/>
                  </a:rPr>
                  <a:t>П</a:t>
                </a:r>
                <a:r>
                  <a:rPr lang="ru-RU" sz="2400" b="1" i="1" baseline="-30000">
                    <a:cs typeface="Times New Roman" pitchFamily="18" charset="0"/>
                  </a:rPr>
                  <a:t>пад</a:t>
                </a:r>
                <a:endParaRPr lang="ru-RU" sz="2400" b="1"/>
              </a:p>
            </p:txBody>
          </p:sp>
          <p:sp>
            <p:nvSpPr>
              <p:cNvPr id="15380" name="Text Box 20"/>
              <p:cNvSpPr txBox="1">
                <a:spLocks noChangeArrowheads="1"/>
              </p:cNvSpPr>
              <p:nvPr/>
            </p:nvSpPr>
            <p:spPr bwMode="auto">
              <a:xfrm>
                <a:off x="1927" y="2523"/>
                <a:ext cx="2242" cy="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b="1" i="1">
                    <a:latin typeface="Times New Roman" pitchFamily="18" charset="0"/>
                    <a:cs typeface="Times New Roman" pitchFamily="18" charset="0"/>
                  </a:rPr>
                  <a:t>Фронты</a:t>
                </a:r>
                <a:endParaRPr lang="ru-RU" b="1">
                  <a:latin typeface="Times New Roman" pitchFamily="18" charset="0"/>
                </a:endParaRPr>
              </a:p>
              <a:p>
                <a:pPr algn="ctr"/>
                <a:r>
                  <a:rPr lang="ru-RU" b="1" i="1">
                    <a:latin typeface="Times New Roman" pitchFamily="18" charset="0"/>
                    <a:cs typeface="Times New Roman" pitchFamily="18" charset="0"/>
                  </a:rPr>
                  <a:t>падающей и отражённой волн</a:t>
                </a: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 flipH="1" flipV="1">
                <a:off x="3016" y="3022"/>
                <a:ext cx="22" cy="8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2" name="Text Box 22"/>
              <p:cNvSpPr txBox="1">
                <a:spLocks noChangeArrowheads="1"/>
              </p:cNvSpPr>
              <p:nvPr/>
            </p:nvSpPr>
            <p:spPr bwMode="auto">
              <a:xfrm>
                <a:off x="3287" y="3659"/>
                <a:ext cx="284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</a:t>
                </a:r>
              </a:p>
            </p:txBody>
          </p:sp>
          <p:sp>
            <p:nvSpPr>
              <p:cNvPr id="15383" name="Arc 23"/>
              <p:cNvSpPr>
                <a:spLocks/>
              </p:cNvSpPr>
              <p:nvPr/>
            </p:nvSpPr>
            <p:spPr bwMode="auto">
              <a:xfrm rot="-4493778">
                <a:off x="2818" y="3584"/>
                <a:ext cx="225" cy="1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2754" y="3356"/>
                <a:ext cx="307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</a:t>
                </a:r>
              </a:p>
            </p:txBody>
          </p:sp>
        </p:grpSp>
        <p:sp>
          <p:nvSpPr>
            <p:cNvPr id="15365" name="Text Box 26"/>
            <p:cNvSpPr txBox="1">
              <a:spLocks noChangeArrowheads="1"/>
            </p:cNvSpPr>
            <p:nvPr/>
          </p:nvSpPr>
          <p:spPr bwMode="auto">
            <a:xfrm>
              <a:off x="1291" y="2694"/>
              <a:ext cx="3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 i="1">
                  <a:solidFill>
                    <a:srgbClr val="0000FF"/>
                  </a:solidFill>
                  <a:latin typeface="Times New Roman" pitchFamily="18" charset="0"/>
                </a:rPr>
                <a:t>E</a:t>
              </a:r>
              <a:r>
                <a:rPr lang="ru-RU" b="1" baseline="-250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5366" name="Text Box 27"/>
            <p:cNvSpPr txBox="1">
              <a:spLocks noChangeArrowheads="1"/>
            </p:cNvSpPr>
            <p:nvPr/>
          </p:nvSpPr>
          <p:spPr bwMode="auto">
            <a:xfrm>
              <a:off x="4411" y="2723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 i="1">
                  <a:solidFill>
                    <a:srgbClr val="0000FF"/>
                  </a:solidFill>
                  <a:latin typeface="Times New Roman" pitchFamily="18" charset="0"/>
                </a:rPr>
                <a:t>E</a:t>
              </a:r>
              <a:r>
                <a:rPr lang="ru-RU" b="1" i="1" baseline="-25000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4"/>
          <p:cNvGrpSpPr>
            <a:grpSpLocks/>
          </p:cNvGrpSpPr>
          <p:nvPr/>
        </p:nvGrpSpPr>
        <p:grpSpPr bwMode="auto">
          <a:xfrm>
            <a:off x="179388" y="260350"/>
            <a:ext cx="8713787" cy="6256338"/>
            <a:chOff x="113" y="164"/>
            <a:chExt cx="5489" cy="3941"/>
          </a:xfrm>
        </p:grpSpPr>
        <p:sp>
          <p:nvSpPr>
            <p:cNvPr id="16387" name="Rectangle 5"/>
            <p:cNvSpPr>
              <a:spLocks noChangeArrowheads="1"/>
            </p:cNvSpPr>
            <p:nvPr/>
          </p:nvSpPr>
          <p:spPr bwMode="auto">
            <a:xfrm>
              <a:off x="113" y="164"/>
              <a:ext cx="5489" cy="1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b="1">
                  <a:latin typeface="Times New Roman" pitchFamily="18" charset="0"/>
                </a:rPr>
                <a:t>Скачок фазы 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</a:t>
              </a:r>
              <a:r>
                <a:rPr lang="ru-RU" sz="2800" b="1" i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b="1" i="1">
                  <a:latin typeface="Times New Roman" pitchFamily="18" charset="0"/>
                </a:rPr>
                <a:t> </a:t>
              </a:r>
              <a:r>
                <a:rPr lang="ru-RU" sz="2800" b="1">
                  <a:latin typeface="Times New Roman" pitchFamily="18" charset="0"/>
                </a:rPr>
                <a:t>при отражении 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горизонтально </a:t>
              </a:r>
              <a:r>
                <a:rPr lang="ru-RU" sz="2800" b="1">
                  <a:latin typeface="Times New Roman" pitchFamily="18" charset="0"/>
                </a:rPr>
                <a:t>поляризованной радиоволны всегда равен 180° или числу </a:t>
              </a:r>
              <a:r>
                <a:rPr lang="ru-RU" sz="2800" b="1" i="1">
                  <a:latin typeface="Times New Roman" pitchFamily="18" charset="0"/>
                  <a:sym typeface="Symbol" pitchFamily="18" charset="2"/>
                </a:rPr>
                <a:t></a:t>
              </a:r>
              <a:r>
                <a:rPr lang="ru-RU" sz="2800" b="1" i="1">
                  <a:latin typeface="Times New Roman" pitchFamily="18" charset="0"/>
                </a:rPr>
                <a:t>  </a:t>
              </a:r>
              <a:r>
                <a:rPr lang="ru-RU" sz="2800" b="1">
                  <a:latin typeface="Times New Roman" pitchFamily="18" charset="0"/>
                </a:rPr>
                <a:t>в радианах. </a:t>
              </a:r>
            </a:p>
            <a:p>
              <a:r>
                <a:rPr lang="ru-RU" sz="2800" b="1">
                  <a:latin typeface="Times New Roman" pitchFamily="18" charset="0"/>
                </a:rPr>
                <a:t>Для </a:t>
              </a:r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вертикально </a:t>
              </a:r>
              <a:r>
                <a:rPr lang="ru-RU" sz="2800" b="1">
                  <a:latin typeface="Times New Roman" pitchFamily="18" charset="0"/>
                </a:rPr>
                <a:t>поляризованной волны скачок фазы при отражении может принимать два значения:</a:t>
              </a:r>
            </a:p>
          </p:txBody>
        </p:sp>
        <p:graphicFrame>
          <p:nvGraphicFramePr>
            <p:cNvPr id="16388" name="Object 6"/>
            <p:cNvGraphicFramePr>
              <a:graphicFrameLocks noChangeAspect="1"/>
            </p:cNvGraphicFramePr>
            <p:nvPr/>
          </p:nvGraphicFramePr>
          <p:xfrm>
            <a:off x="1156" y="1772"/>
            <a:ext cx="3176" cy="1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01" name="Формула" r:id="rId3" imgW="1384300" imgH="482600" progId="Equation.3">
                    <p:embed/>
                  </p:oleObj>
                </mc:Choice>
                <mc:Fallback>
                  <p:oleObj name="Формула" r:id="rId3" imgW="1384300" imgH="482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" y="1772"/>
                          <a:ext cx="3176" cy="11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89" name="Rectangle 7"/>
            <p:cNvSpPr>
              <a:spLocks noChangeArrowheads="1"/>
            </p:cNvSpPr>
            <p:nvPr/>
          </p:nvSpPr>
          <p:spPr bwMode="auto">
            <a:xfrm>
              <a:off x="204" y="2879"/>
              <a:ext cx="535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sym typeface="Symbol" pitchFamily="18" charset="2"/>
                </a:rPr>
                <a:t></a:t>
              </a:r>
              <a:r>
                <a:rPr lang="ru-RU" sz="2800" b="1" baseline="-25000" dirty="0">
                  <a:latin typeface="Times New Roman" pitchFamily="18" charset="0"/>
                </a:rPr>
                <a:t>0</a:t>
              </a:r>
              <a:r>
                <a:rPr lang="ru-RU" sz="2800" b="1" dirty="0">
                  <a:latin typeface="Times New Roman" pitchFamily="18" charset="0"/>
                </a:rPr>
                <a:t>  - угол Брюстера, который приблизительно определяется из условия</a:t>
              </a:r>
            </a:p>
          </p:txBody>
        </p:sp>
        <p:graphicFrame>
          <p:nvGraphicFramePr>
            <p:cNvPr id="16390" name="Object 8"/>
            <p:cNvGraphicFramePr>
              <a:graphicFrameLocks noChangeAspect="1"/>
            </p:cNvGraphicFramePr>
            <p:nvPr/>
          </p:nvGraphicFramePr>
          <p:xfrm>
            <a:off x="1791" y="3430"/>
            <a:ext cx="1996" cy="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02" name="Формула" r:id="rId5" imgW="761669" imgH="253890" progId="Equation.3">
                    <p:embed/>
                  </p:oleObj>
                </mc:Choice>
                <mc:Fallback>
                  <p:oleObj name="Формула" r:id="rId5" imgW="761669" imgH="25389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1" y="3430"/>
                          <a:ext cx="1996" cy="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7412" name="Group 6"/>
          <p:cNvGrpSpPr>
            <a:grpSpLocks/>
          </p:cNvGrpSpPr>
          <p:nvPr/>
        </p:nvGrpSpPr>
        <p:grpSpPr bwMode="auto">
          <a:xfrm>
            <a:off x="107950" y="312738"/>
            <a:ext cx="8856663" cy="6356350"/>
            <a:chOff x="68" y="197"/>
            <a:chExt cx="5579" cy="4004"/>
          </a:xfrm>
        </p:grpSpPr>
        <p:sp>
          <p:nvSpPr>
            <p:cNvPr id="17413" name="Rectangle 7"/>
            <p:cNvSpPr>
              <a:spLocks noChangeArrowheads="1"/>
            </p:cNvSpPr>
            <p:nvPr/>
          </p:nvSpPr>
          <p:spPr bwMode="auto">
            <a:xfrm>
              <a:off x="68" y="197"/>
              <a:ext cx="5556" cy="1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indent="450850" algn="ctr"/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Величина коэффициента отражения</a:t>
              </a:r>
              <a:r>
                <a:rPr lang="ru-RU" sz="2800" b="1">
                  <a:latin typeface="Times New Roman" pitchFamily="18" charset="0"/>
                </a:rPr>
                <a:t> зависит от вида поляризации падающей волны, угла падения и электрических свойств отражающей поверхности</a:t>
              </a:r>
            </a:p>
            <a:p>
              <a:pPr indent="450850" algn="ctr"/>
              <a:r>
                <a:rPr lang="ru-RU" sz="2000" b="1">
                  <a:latin typeface="Times New Roman" pitchFamily="18" charset="0"/>
                </a:rPr>
                <a:t>Для </a:t>
              </a:r>
              <a:r>
                <a:rPr lang="ru-RU" sz="2000" b="1">
                  <a:solidFill>
                    <a:srgbClr val="0000FF"/>
                  </a:solidFill>
                  <a:latin typeface="Times New Roman" pitchFamily="18" charset="0"/>
                </a:rPr>
                <a:t>горизонтальной</a:t>
              </a:r>
              <a:r>
                <a:rPr lang="ru-RU" sz="2000" b="1">
                  <a:latin typeface="Times New Roman" pitchFamily="18" charset="0"/>
                </a:rPr>
                <a:t> поляризации</a:t>
              </a:r>
            </a:p>
          </p:txBody>
        </p:sp>
        <p:graphicFrame>
          <p:nvGraphicFramePr>
            <p:cNvPr id="17414" name="Object 8"/>
            <p:cNvGraphicFramePr>
              <a:graphicFrameLocks noChangeAspect="1"/>
            </p:cNvGraphicFramePr>
            <p:nvPr/>
          </p:nvGraphicFramePr>
          <p:xfrm>
            <a:off x="793" y="1226"/>
            <a:ext cx="3675" cy="6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8" name="Формула" r:id="rId3" imgW="2565400" imgH="533400" progId="Equation.3">
                    <p:embed/>
                  </p:oleObj>
                </mc:Choice>
                <mc:Fallback>
                  <p:oleObj name="Формула" r:id="rId3" imgW="2565400" imgH="5334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" y="1226"/>
                          <a:ext cx="3675" cy="6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5" name="Rectangle 9"/>
            <p:cNvSpPr>
              <a:spLocks noChangeArrowheads="1"/>
            </p:cNvSpPr>
            <p:nvPr/>
          </p:nvSpPr>
          <p:spPr bwMode="auto">
            <a:xfrm>
              <a:off x="1594" y="1965"/>
              <a:ext cx="25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sz="2000" b="1">
                  <a:latin typeface="Times New Roman" pitchFamily="18" charset="0"/>
                </a:rPr>
                <a:t>Для </a:t>
              </a:r>
              <a:r>
                <a:rPr lang="ru-RU" sz="2000" b="1">
                  <a:solidFill>
                    <a:srgbClr val="0000FF"/>
                  </a:solidFill>
                  <a:latin typeface="Times New Roman" pitchFamily="18" charset="0"/>
                </a:rPr>
                <a:t>вертикальной</a:t>
              </a:r>
              <a:r>
                <a:rPr lang="ru-RU" sz="2000" b="1">
                  <a:latin typeface="Times New Roman" pitchFamily="18" charset="0"/>
                </a:rPr>
                <a:t> поляризации:</a:t>
              </a:r>
            </a:p>
          </p:txBody>
        </p:sp>
        <p:graphicFrame>
          <p:nvGraphicFramePr>
            <p:cNvPr id="17416" name="Object 10"/>
            <p:cNvGraphicFramePr>
              <a:graphicFrameLocks noChangeAspect="1"/>
            </p:cNvGraphicFramePr>
            <p:nvPr/>
          </p:nvGraphicFramePr>
          <p:xfrm>
            <a:off x="536" y="2253"/>
            <a:ext cx="4567" cy="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9" name="Формула" r:id="rId5" imgW="3365500" imgH="533400" progId="Equation.3">
                    <p:embed/>
                  </p:oleObj>
                </mc:Choice>
                <mc:Fallback>
                  <p:oleObj name="Формула" r:id="rId5" imgW="3365500" imgH="5334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" y="2253"/>
                          <a:ext cx="4567" cy="7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7" name="Text Box 11"/>
            <p:cNvSpPr txBox="1">
              <a:spLocks noChangeArrowheads="1"/>
            </p:cNvSpPr>
            <p:nvPr/>
          </p:nvSpPr>
          <p:spPr bwMode="auto">
            <a:xfrm>
              <a:off x="113" y="3067"/>
              <a:ext cx="5534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dirty="0">
                  <a:latin typeface="Times New Roman" pitchFamily="18" charset="0"/>
                </a:rPr>
                <a:t>Она имеет минимум при  угле Брюстера</a:t>
              </a:r>
              <a:r>
                <a:rPr lang="en-US" sz="2800" b="1" dirty="0">
                  <a:latin typeface="Times New Roman" pitchFamily="18" charset="0"/>
                </a:rPr>
                <a:t>. </a:t>
              </a:r>
              <a:r>
                <a:rPr lang="ru-RU" sz="2800" b="1" dirty="0">
                  <a:latin typeface="Times New Roman" pitchFamily="18" charset="0"/>
                </a:rPr>
                <a:t>Для воды </a:t>
              </a:r>
            </a:p>
            <a:p>
              <a:pPr eaLnBrk="1" hangingPunct="1"/>
              <a:r>
                <a:rPr lang="ru-RU" sz="2800" b="1" dirty="0">
                  <a:latin typeface="Times New Roman" pitchFamily="18" charset="0"/>
                </a:rPr>
                <a:t>угол  Брюстера равен </a:t>
              </a:r>
              <a:r>
                <a:rPr lang="ru-RU" sz="2800" b="1" i="1" dirty="0">
                  <a:latin typeface="Times New Roman" pitchFamily="18" charset="0"/>
                  <a:sym typeface="Symbol" pitchFamily="18" charset="2"/>
                </a:rPr>
                <a:t></a:t>
              </a:r>
              <a:r>
                <a:rPr lang="ru-RU" sz="2800" b="1" baseline="30000" dirty="0">
                  <a:latin typeface="Times New Roman" pitchFamily="18" charset="0"/>
                </a:rPr>
                <a:t>0</a:t>
              </a:r>
              <a:r>
                <a:rPr lang="ru-RU" sz="2800" b="1" i="1" dirty="0">
                  <a:latin typeface="Times New Roman" pitchFamily="18" charset="0"/>
                  <a:sym typeface="Symbol" pitchFamily="18" charset="2"/>
                </a:rPr>
                <a:t>=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5</a:t>
              </a:r>
              <a:r>
                <a:rPr lang="ru-RU" sz="2800" b="1" i="1" dirty="0">
                  <a:latin typeface="Times New Roman" pitchFamily="18" charset="0"/>
                  <a:sym typeface="Symbol" pitchFamily="18" charset="2"/>
                </a:rPr>
                <a:t>°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42</a:t>
              </a:r>
              <a:r>
                <a:rPr lang="ru-RU" sz="2800" b="1" i="1" baseline="30000" dirty="0">
                  <a:latin typeface="Times New Roman" pitchFamily="18" charset="0"/>
                  <a:sym typeface="Symbol" pitchFamily="18" charset="2"/>
                </a:rPr>
                <a:t>/</a:t>
              </a:r>
              <a:r>
                <a:rPr lang="ru-RU" sz="2800" b="1" i="1" dirty="0">
                  <a:latin typeface="Times New Roman" pitchFamily="18" charset="0"/>
                  <a:sym typeface="Symbol" pitchFamily="18" charset="2"/>
                </a:rPr>
                <a:t>. 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Он достигается,</a:t>
              </a:r>
            </a:p>
            <a:p>
              <a:pPr eaLnBrk="1" hangingPunct="1"/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если длина линий связи </a:t>
              </a:r>
              <a:r>
                <a:rPr lang="en-US" sz="2800" b="1" i="1" dirty="0">
                  <a:latin typeface="Times New Roman" pitchFamily="18" charset="0"/>
                  <a:sym typeface="Symbol" pitchFamily="18" charset="2"/>
                </a:rPr>
                <a:t>d 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примерно равна</a:t>
              </a:r>
              <a:r>
                <a:rPr lang="en-US" sz="2800" b="1" dirty="0"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en-US" sz="2800" b="1" i="1" dirty="0">
                  <a:latin typeface="Times New Roman" pitchFamily="18" charset="0"/>
                  <a:sym typeface="Symbol" pitchFamily="18" charset="2"/>
                </a:rPr>
                <a:t>d </a:t>
              </a:r>
              <a:r>
                <a:rPr lang="en-US" sz="2800" b="1" dirty="0">
                  <a:latin typeface="Times New Roman" pitchFamily="18" charset="0"/>
                  <a:sym typeface="Symbol" pitchFamily="18" charset="2"/>
                </a:rPr>
                <a:t>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20</a:t>
              </a:r>
              <a:r>
                <a:rPr lang="en-US" sz="2800" b="1" i="1" dirty="0">
                  <a:latin typeface="Times New Roman" pitchFamily="18" charset="0"/>
                  <a:sym typeface="Symbol" pitchFamily="18" charset="2"/>
                </a:rPr>
                <a:t>h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,</a:t>
              </a:r>
              <a:r>
                <a:rPr lang="en-US" sz="2800" b="1" i="1" dirty="0">
                  <a:latin typeface="Times New Roman" pitchFamily="18" charset="0"/>
                  <a:sym typeface="Symbol" pitchFamily="18" charset="2"/>
                </a:rPr>
                <a:t>    </a:t>
              </a:r>
              <a:endParaRPr lang="ru-RU" sz="2800" b="1" i="1" dirty="0">
                <a:latin typeface="Times New Roman" pitchFamily="18" charset="0"/>
                <a:sym typeface="Symbol" pitchFamily="18" charset="2"/>
              </a:endParaRPr>
            </a:p>
            <a:p>
              <a:pPr eaLnBrk="1" hangingPunct="1"/>
              <a:r>
                <a:rPr lang="en-US" sz="2800" b="1" i="1" dirty="0">
                  <a:latin typeface="Times New Roman" pitchFamily="18" charset="0"/>
                  <a:sym typeface="Symbol" pitchFamily="18" charset="2"/>
                </a:rPr>
                <a:t>h 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-</a:t>
              </a:r>
              <a:r>
                <a:rPr lang="ru-RU" sz="2800" b="1" i="1" dirty="0"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ru-RU" sz="2800" b="1" dirty="0">
                  <a:latin typeface="Times New Roman" pitchFamily="18" charset="0"/>
                  <a:sym typeface="Symbol" pitchFamily="18" charset="2"/>
                </a:rPr>
                <a:t>высота антенн.</a:t>
              </a:r>
              <a:r>
                <a:rPr lang="ru-RU" b="1" dirty="0"/>
                <a:t> 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8"/>
          <p:cNvGrpSpPr>
            <a:grpSpLocks/>
          </p:cNvGrpSpPr>
          <p:nvPr/>
        </p:nvGrpSpPr>
        <p:grpSpPr bwMode="auto">
          <a:xfrm>
            <a:off x="179388" y="142875"/>
            <a:ext cx="8848725" cy="6494463"/>
            <a:chOff x="113" y="62"/>
            <a:chExt cx="5359" cy="4204"/>
          </a:xfrm>
        </p:grpSpPr>
        <p:sp>
          <p:nvSpPr>
            <p:cNvPr id="18435" name="Rectangle 4"/>
            <p:cNvSpPr>
              <a:spLocks noChangeArrowheads="1"/>
            </p:cNvSpPr>
            <p:nvPr/>
          </p:nvSpPr>
          <p:spPr bwMode="auto">
            <a:xfrm>
              <a:off x="300" y="62"/>
              <a:ext cx="5172" cy="1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</a:rPr>
                <a:t>Преломление (рефракция) радиоволны</a:t>
              </a:r>
              <a:r>
                <a:rPr lang="ru-RU" sz="4000" b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–</a:t>
              </a:r>
              <a:r>
                <a:rPr lang="ru-RU" sz="4000" b="1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  <a:r>
                <a:rPr lang="ru-RU" sz="2400" b="1">
                  <a:solidFill>
                    <a:schemeClr val="tx2"/>
                  </a:solidFill>
                  <a:latin typeface="Times New Roman" pitchFamily="18" charset="0"/>
                </a:rPr>
                <a:t>изменение направления движения радиолуча при изменении показателя преломления среды распространения.</a:t>
              </a:r>
              <a:endParaRPr lang="ru-RU" sz="40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8436" name="Text Box 5"/>
            <p:cNvSpPr txBox="1">
              <a:spLocks noChangeArrowheads="1"/>
            </p:cNvSpPr>
            <p:nvPr/>
          </p:nvSpPr>
          <p:spPr bwMode="auto">
            <a:xfrm>
              <a:off x="124" y="2812"/>
              <a:ext cx="5341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b="1">
                  <a:latin typeface="Times New Roman" pitchFamily="18" charset="0"/>
                </a:rPr>
                <a:t>нейтральная                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атмосфера </a:t>
              </a:r>
              <a:r>
                <a:rPr lang="ru-RU" sz="2400" b="1">
                  <a:latin typeface="Times New Roman" pitchFamily="18" charset="0"/>
                </a:rPr>
                <a:t>             заряженная</a:t>
              </a:r>
            </a:p>
            <a:p>
              <a:pPr algn="ctr" eaLnBrk="1" hangingPunct="1"/>
              <a:r>
                <a:rPr lang="ru-RU" sz="2400" b="1">
                  <a:solidFill>
                    <a:srgbClr val="FF3300"/>
                  </a:solidFill>
                  <a:latin typeface="Times New Roman" pitchFamily="18" charset="0"/>
                </a:rPr>
                <a:t>показатель преломления</a:t>
              </a:r>
              <a:r>
                <a:rPr lang="ru-RU" sz="2400" b="1">
                  <a:latin typeface="Times New Roman" pitchFamily="18" charset="0"/>
                </a:rPr>
                <a:t> – функция:</a:t>
              </a:r>
            </a:p>
            <a:p>
              <a:pPr algn="just" eaLnBrk="1" hangingPunct="1"/>
              <a:r>
                <a:rPr lang="ru-RU" sz="2400" b="1">
                  <a:latin typeface="Times New Roman" pitchFamily="18" charset="0"/>
                </a:rPr>
                <a:t>плотности атмосферы 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, </a:t>
              </a:r>
              <a:r>
                <a:rPr lang="en-US" sz="2400" b="1" i="1">
                  <a:latin typeface="Times New Roman" pitchFamily="18" charset="0"/>
                  <a:sym typeface="Symbol" pitchFamily="18" charset="2"/>
                </a:rPr>
                <a:t>V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ru-RU" sz="2400" b="1">
                  <a:latin typeface="Times New Roman" pitchFamily="18" charset="0"/>
                  <a:sym typeface="Symbol" pitchFamily="18" charset="2"/>
                </a:rPr>
                <a:t>и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Т </a:t>
              </a:r>
              <a:r>
                <a:rPr lang="ru-RU" sz="2400" b="1">
                  <a:latin typeface="Times New Roman" pitchFamily="18" charset="0"/>
                  <a:sym typeface="Symbol" pitchFamily="18" charset="2"/>
                </a:rPr>
                <a:t>электромагнитных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,  ,   </a:t>
              </a:r>
            </a:p>
            <a:p>
              <a:pPr algn="just" eaLnBrk="1" hangingPunct="1"/>
              <a:r>
                <a:rPr lang="ru-RU" sz="2400" b="1">
                  <a:latin typeface="Times New Roman" pitchFamily="18" charset="0"/>
                  <a:sym typeface="Symbol" pitchFamily="18" charset="2"/>
                </a:rPr>
                <a:t>                                                                для:</a:t>
              </a:r>
            </a:p>
            <a:p>
              <a:pPr algn="just" eaLnBrk="1" hangingPunct="1"/>
              <a:r>
                <a:rPr lang="ru-RU" sz="2400" b="1">
                  <a:latin typeface="Times New Roman" pitchFamily="18" charset="0"/>
                  <a:sym typeface="Symbol" pitchFamily="18" charset="2"/>
                </a:rPr>
                <a:t>      групповой                                                             фазовой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  </a:t>
              </a:r>
            </a:p>
            <a:p>
              <a:pPr algn="just" eaLnBrk="1" hangingPunct="1"/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                                       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скорости радиоволны</a:t>
              </a:r>
              <a:r>
                <a:rPr lang="ru-RU" sz="2400" b="1" i="1">
                  <a:latin typeface="Times New Roman" pitchFamily="18" charset="0"/>
                  <a:sym typeface="Symbol" pitchFamily="18" charset="2"/>
                </a:rPr>
                <a:t>                             </a:t>
              </a:r>
            </a:p>
          </p:txBody>
        </p:sp>
        <p:sp>
          <p:nvSpPr>
            <p:cNvPr id="18437" name="Rectangle 9"/>
            <p:cNvSpPr>
              <a:spLocks noChangeArrowheads="1"/>
            </p:cNvSpPr>
            <p:nvPr/>
          </p:nvSpPr>
          <p:spPr bwMode="auto">
            <a:xfrm>
              <a:off x="2925" y="1162"/>
              <a:ext cx="2540" cy="1769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7C8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8" name="Arc 10"/>
            <p:cNvSpPr>
              <a:spLocks/>
            </p:cNvSpPr>
            <p:nvPr/>
          </p:nvSpPr>
          <p:spPr bwMode="auto">
            <a:xfrm rot="-2624933">
              <a:off x="3288" y="1608"/>
              <a:ext cx="1786" cy="1731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9" name="Line 11"/>
            <p:cNvSpPr>
              <a:spLocks noChangeShapeType="1"/>
            </p:cNvSpPr>
            <p:nvPr/>
          </p:nvSpPr>
          <p:spPr bwMode="auto">
            <a:xfrm>
              <a:off x="2925" y="2750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0" name="Line 12"/>
            <p:cNvSpPr>
              <a:spLocks noChangeShapeType="1"/>
            </p:cNvSpPr>
            <p:nvPr/>
          </p:nvSpPr>
          <p:spPr bwMode="auto">
            <a:xfrm>
              <a:off x="2925" y="2568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Line 13"/>
            <p:cNvSpPr>
              <a:spLocks noChangeShapeType="1"/>
            </p:cNvSpPr>
            <p:nvPr/>
          </p:nvSpPr>
          <p:spPr bwMode="auto">
            <a:xfrm>
              <a:off x="2925" y="2387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2" name="Line 14"/>
            <p:cNvSpPr>
              <a:spLocks noChangeShapeType="1"/>
            </p:cNvSpPr>
            <p:nvPr/>
          </p:nvSpPr>
          <p:spPr bwMode="auto">
            <a:xfrm>
              <a:off x="2925" y="2205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Line 15"/>
            <p:cNvSpPr>
              <a:spLocks noChangeShapeType="1"/>
            </p:cNvSpPr>
            <p:nvPr/>
          </p:nvSpPr>
          <p:spPr bwMode="auto">
            <a:xfrm>
              <a:off x="3696" y="1661"/>
              <a:ext cx="6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Line 16"/>
            <p:cNvSpPr>
              <a:spLocks noChangeShapeType="1"/>
            </p:cNvSpPr>
            <p:nvPr/>
          </p:nvSpPr>
          <p:spPr bwMode="auto">
            <a:xfrm>
              <a:off x="2925" y="1842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Line 17"/>
            <p:cNvSpPr>
              <a:spLocks noChangeShapeType="1"/>
            </p:cNvSpPr>
            <p:nvPr/>
          </p:nvSpPr>
          <p:spPr bwMode="auto">
            <a:xfrm>
              <a:off x="2925" y="2024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Line 18"/>
            <p:cNvSpPr>
              <a:spLocks noChangeShapeType="1"/>
            </p:cNvSpPr>
            <p:nvPr/>
          </p:nvSpPr>
          <p:spPr bwMode="auto">
            <a:xfrm>
              <a:off x="2925" y="1480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7" name="Rectangle 19"/>
            <p:cNvSpPr>
              <a:spLocks noChangeArrowheads="1"/>
            </p:cNvSpPr>
            <p:nvPr/>
          </p:nvSpPr>
          <p:spPr bwMode="auto">
            <a:xfrm>
              <a:off x="113" y="1162"/>
              <a:ext cx="2540" cy="1769"/>
            </a:xfrm>
            <a:prstGeom prst="rect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3399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8" name="Arc 20"/>
            <p:cNvSpPr>
              <a:spLocks/>
            </p:cNvSpPr>
            <p:nvPr/>
          </p:nvSpPr>
          <p:spPr bwMode="auto">
            <a:xfrm>
              <a:off x="113" y="2114"/>
              <a:ext cx="2313" cy="817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9" name="Arc 21"/>
            <p:cNvSpPr>
              <a:spLocks/>
            </p:cNvSpPr>
            <p:nvPr/>
          </p:nvSpPr>
          <p:spPr bwMode="auto">
            <a:xfrm rot="-4823979">
              <a:off x="132" y="1189"/>
              <a:ext cx="1083" cy="93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0" name="Line 22"/>
            <p:cNvSpPr>
              <a:spLocks noChangeShapeType="1"/>
            </p:cNvSpPr>
            <p:nvPr/>
          </p:nvSpPr>
          <p:spPr bwMode="auto">
            <a:xfrm>
              <a:off x="113" y="2750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23"/>
            <p:cNvSpPr>
              <a:spLocks noChangeShapeType="1"/>
            </p:cNvSpPr>
            <p:nvPr/>
          </p:nvSpPr>
          <p:spPr bwMode="auto">
            <a:xfrm>
              <a:off x="113" y="2568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2" name="Line 24"/>
            <p:cNvSpPr>
              <a:spLocks noChangeShapeType="1"/>
            </p:cNvSpPr>
            <p:nvPr/>
          </p:nvSpPr>
          <p:spPr bwMode="auto">
            <a:xfrm>
              <a:off x="113" y="2387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3" name="Line 25"/>
            <p:cNvSpPr>
              <a:spLocks noChangeShapeType="1"/>
            </p:cNvSpPr>
            <p:nvPr/>
          </p:nvSpPr>
          <p:spPr bwMode="auto">
            <a:xfrm>
              <a:off x="113" y="2205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4" name="Line 26"/>
            <p:cNvSpPr>
              <a:spLocks noChangeShapeType="1"/>
            </p:cNvSpPr>
            <p:nvPr/>
          </p:nvSpPr>
          <p:spPr bwMode="auto">
            <a:xfrm>
              <a:off x="113" y="2024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Line 27"/>
            <p:cNvSpPr>
              <a:spLocks noChangeShapeType="1"/>
            </p:cNvSpPr>
            <p:nvPr/>
          </p:nvSpPr>
          <p:spPr bwMode="auto">
            <a:xfrm>
              <a:off x="113" y="1842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Line 28"/>
            <p:cNvSpPr>
              <a:spLocks noChangeShapeType="1"/>
            </p:cNvSpPr>
            <p:nvPr/>
          </p:nvSpPr>
          <p:spPr bwMode="auto">
            <a:xfrm>
              <a:off x="884" y="1661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7" name="Line 29"/>
            <p:cNvSpPr>
              <a:spLocks noChangeShapeType="1"/>
            </p:cNvSpPr>
            <p:nvPr/>
          </p:nvSpPr>
          <p:spPr bwMode="auto">
            <a:xfrm>
              <a:off x="113" y="1480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8" name="Line 30"/>
            <p:cNvSpPr>
              <a:spLocks noChangeShapeType="1"/>
            </p:cNvSpPr>
            <p:nvPr/>
          </p:nvSpPr>
          <p:spPr bwMode="auto">
            <a:xfrm>
              <a:off x="113" y="1298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9" name="Line 31"/>
            <p:cNvSpPr>
              <a:spLocks noChangeShapeType="1"/>
            </p:cNvSpPr>
            <p:nvPr/>
          </p:nvSpPr>
          <p:spPr bwMode="auto">
            <a:xfrm>
              <a:off x="2925" y="1298"/>
              <a:ext cx="25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0" name="Text Box 32"/>
            <p:cNvSpPr txBox="1">
              <a:spLocks noChangeArrowheads="1"/>
            </p:cNvSpPr>
            <p:nvPr/>
          </p:nvSpPr>
          <p:spPr bwMode="auto">
            <a:xfrm>
              <a:off x="2631" y="1207"/>
              <a:ext cx="340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/>
                <a:t>n</a:t>
              </a:r>
              <a:r>
                <a:rPr lang="en-US" b="1" i="1" baseline="-25000"/>
                <a:t>i+1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i="1" baseline="-25000"/>
                <a:t>i</a:t>
              </a:r>
            </a:p>
            <a:p>
              <a:pPr eaLnBrk="1" hangingPunct="1"/>
              <a:r>
                <a:rPr lang="en-US" b="1" i="1"/>
                <a:t> …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6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5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4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3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2</a:t>
              </a:r>
            </a:p>
            <a:p>
              <a:pPr eaLnBrk="1" hangingPunct="1"/>
              <a:r>
                <a:rPr lang="en-US" b="1" i="1"/>
                <a:t>n</a:t>
              </a:r>
              <a:r>
                <a:rPr lang="en-US" b="1" baseline="-25000"/>
                <a:t>1</a:t>
              </a:r>
              <a:endParaRPr lang="ru-RU" b="1"/>
            </a:p>
          </p:txBody>
        </p:sp>
        <p:sp>
          <p:nvSpPr>
            <p:cNvPr id="18461" name="Arc 33"/>
            <p:cNvSpPr>
              <a:spLocks/>
            </p:cNvSpPr>
            <p:nvPr/>
          </p:nvSpPr>
          <p:spPr bwMode="auto">
            <a:xfrm rot="-1024005">
              <a:off x="3914" y="1842"/>
              <a:ext cx="962" cy="8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34"/>
            <p:cNvSpPr>
              <a:spLocks noChangeShapeType="1"/>
            </p:cNvSpPr>
            <p:nvPr/>
          </p:nvSpPr>
          <p:spPr bwMode="auto">
            <a:xfrm flipV="1">
              <a:off x="1377" y="1162"/>
              <a:ext cx="0" cy="176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3" name="Line 35"/>
            <p:cNvSpPr>
              <a:spLocks noChangeShapeType="1"/>
            </p:cNvSpPr>
            <p:nvPr/>
          </p:nvSpPr>
          <p:spPr bwMode="auto">
            <a:xfrm>
              <a:off x="113" y="2115"/>
              <a:ext cx="254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4" name="Arc 6"/>
            <p:cNvSpPr>
              <a:spLocks/>
            </p:cNvSpPr>
            <p:nvPr/>
          </p:nvSpPr>
          <p:spPr bwMode="auto">
            <a:xfrm rot="4798514">
              <a:off x="3237" y="1165"/>
              <a:ext cx="962" cy="8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Arc 7"/>
            <p:cNvSpPr>
              <a:spLocks/>
            </p:cNvSpPr>
            <p:nvPr/>
          </p:nvSpPr>
          <p:spPr bwMode="auto">
            <a:xfrm rot="5101528">
              <a:off x="3464" y="1119"/>
              <a:ext cx="962" cy="8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341313" y="274638"/>
            <a:ext cx="8345487" cy="3109912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</a:rPr>
              <a:t>Дать определение.</a:t>
            </a:r>
            <a:br>
              <a:rPr lang="ru-RU" b="1" smtClean="0">
                <a:latin typeface="Times New Roman" pitchFamily="18" charset="0"/>
              </a:rPr>
            </a:br>
            <a:r>
              <a:rPr lang="ru-RU" b="1" smtClean="0">
                <a:latin typeface="Times New Roman" pitchFamily="18" charset="0"/>
              </a:rPr>
              <a:t>В каких условиях радиоволна не испытывает рефракции?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4"/>
          <p:cNvGrpSpPr>
            <a:grpSpLocks/>
          </p:cNvGrpSpPr>
          <p:nvPr/>
        </p:nvGrpSpPr>
        <p:grpSpPr bwMode="auto">
          <a:xfrm>
            <a:off x="179388" y="271463"/>
            <a:ext cx="8785225" cy="6532562"/>
            <a:chOff x="113" y="171"/>
            <a:chExt cx="5534" cy="4115"/>
          </a:xfrm>
        </p:grpSpPr>
        <p:sp>
          <p:nvSpPr>
            <p:cNvPr id="20484" name="Rectangle 5"/>
            <p:cNvSpPr>
              <a:spLocks noChangeArrowheads="1"/>
            </p:cNvSpPr>
            <p:nvPr/>
          </p:nvSpPr>
          <p:spPr bwMode="auto">
            <a:xfrm>
              <a:off x="113" y="171"/>
              <a:ext cx="5534" cy="1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indent="450850"/>
              <a:r>
                <a:rPr lang="ru-RU" sz="3200" b="1">
                  <a:latin typeface="Times New Roman" pitchFamily="18" charset="0"/>
                </a:rPr>
                <a:t>Д</a:t>
              </a:r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ля расчётов траектории распространения радиосигнала в  среде с градиентом показа-теля преломления </a:t>
              </a:r>
              <a:r>
                <a:rPr lang="en-US" sz="32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b="1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>
                  <a:latin typeface="Times New Roman" pitchFamily="18" charset="0"/>
                </a:rPr>
                <a:t>используется</a:t>
              </a:r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закон Снеллиуса</a:t>
              </a:r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pPr indent="450850"/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Среда представляется плоскослоистой</a:t>
              </a:r>
              <a:r>
                <a:rPr lang="ru-RU" sz="2800" b="1"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2800" b="1">
                <a:latin typeface="Times New Roman" pitchFamily="18" charset="0"/>
              </a:endParaRPr>
            </a:p>
            <a:p>
              <a:pPr indent="450850" eaLnBrk="0" hangingPunct="0"/>
              <a:r>
                <a:rPr lang="ru-RU" sz="1200">
                  <a:cs typeface="Times New Roman" pitchFamily="18" charset="0"/>
                </a:rPr>
                <a:t>                                     </a:t>
              </a:r>
              <a:r>
                <a:rPr lang="ru-RU" sz="1200" i="1">
                  <a:cs typeface="Times New Roman" pitchFamily="18" charset="0"/>
                </a:rPr>
                <a:t>       </a:t>
              </a:r>
              <a:endParaRPr lang="ru-RU"/>
            </a:p>
          </p:txBody>
        </p:sp>
        <p:grpSp>
          <p:nvGrpSpPr>
            <p:cNvPr id="20485" name="Group 6"/>
            <p:cNvGrpSpPr>
              <a:grpSpLocks/>
            </p:cNvGrpSpPr>
            <p:nvPr/>
          </p:nvGrpSpPr>
          <p:grpSpPr bwMode="auto">
            <a:xfrm>
              <a:off x="1128" y="1921"/>
              <a:ext cx="3311" cy="2365"/>
              <a:chOff x="1128" y="1921"/>
              <a:chExt cx="3311" cy="2365"/>
            </a:xfrm>
          </p:grpSpPr>
          <p:graphicFrame>
            <p:nvGraphicFramePr>
              <p:cNvPr id="20486" name="Object 7"/>
              <p:cNvGraphicFramePr>
                <a:graphicFrameLocks noChangeAspect="1"/>
              </p:cNvGraphicFramePr>
              <p:nvPr/>
            </p:nvGraphicFramePr>
            <p:xfrm>
              <a:off x="1463" y="1921"/>
              <a:ext cx="2733" cy="11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493" name="Формула" r:id="rId3" imgW="119400" imgH="431642" progId="Equation.3">
                      <p:embed/>
                    </p:oleObj>
                  </mc:Choice>
                  <mc:Fallback>
                    <p:oleObj name="Формула" r:id="rId3" imgW="119400" imgH="431642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63" y="1921"/>
                            <a:ext cx="2733" cy="1146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487" name="Text Box 8"/>
              <p:cNvSpPr txBox="1">
                <a:spLocks noChangeArrowheads="1"/>
              </p:cNvSpPr>
              <p:nvPr/>
            </p:nvSpPr>
            <p:spPr bwMode="auto">
              <a:xfrm>
                <a:off x="1128" y="3921"/>
                <a:ext cx="331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b="1" i="1">
                    <a:latin typeface="Times New Roman" pitchFamily="18" charset="0"/>
                    <a:sym typeface="Symbol" pitchFamily="18" charset="2"/>
                  </a:rPr>
                  <a:t> - </a:t>
                </a:r>
                <a:r>
                  <a:rPr lang="ru-RU" sz="3200" b="1">
                    <a:latin typeface="Times New Roman" pitchFamily="18" charset="0"/>
                    <a:sym typeface="Symbol" pitchFamily="18" charset="2"/>
                  </a:rPr>
                  <a:t>зенитный угол = 90</a:t>
                </a:r>
                <a:r>
                  <a:rPr lang="ru-RU" sz="3200" b="1" baseline="30000">
                    <a:latin typeface="Times New Roman" pitchFamily="18" charset="0"/>
                    <a:sym typeface="Symbol" pitchFamily="18" charset="2"/>
                  </a:rPr>
                  <a:t>о </a:t>
                </a:r>
                <a:r>
                  <a:rPr lang="ru-RU" sz="3200" b="1">
                    <a:latin typeface="Times New Roman" pitchFamily="18" charset="0"/>
                    <a:sym typeface="Symbol" pitchFamily="18" charset="2"/>
                  </a:rPr>
                  <a:t>- </a:t>
                </a:r>
                <a:r>
                  <a:rPr lang="ru-RU" sz="3200" b="1" i="1">
                    <a:latin typeface="Times New Roman" pitchFamily="18" charset="0"/>
                    <a:sym typeface="Symbol" pitchFamily="18" charset="2"/>
                  </a:rPr>
                  <a:t></a:t>
                </a:r>
              </a:p>
            </p:txBody>
          </p:sp>
        </p:grpSp>
      </p:grp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2257425" y="5195888"/>
            <a:ext cx="38893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i="1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4000" b="1" i="1" baseline="-2500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4000" b="1">
                <a:latin typeface="Times New Roman" pitchFamily="18" charset="0"/>
                <a:sym typeface="Symbol" pitchFamily="18" charset="2"/>
              </a:rPr>
              <a:t></a:t>
            </a:r>
            <a:r>
              <a:rPr lang="en-US" sz="4000" b="1" i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4000" b="1">
                <a:latin typeface="Times New Roman" pitchFamily="18" charset="0"/>
                <a:sym typeface="Symbol" pitchFamily="18" charset="2"/>
              </a:rPr>
              <a:t>sin</a:t>
            </a:r>
            <a:r>
              <a:rPr lang="ru-RU" sz="4000" b="1" i="1"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4000" b="1" i="1" baseline="-2500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4000" b="1" i="1">
                <a:latin typeface="Times New Roman" pitchFamily="18" charset="0"/>
                <a:sym typeface="Symbol" pitchFamily="18" charset="2"/>
              </a:rPr>
              <a:t> = const</a:t>
            </a:r>
            <a:r>
              <a:rPr lang="ru-RU" sz="4000" b="1" i="1"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179388" y="271463"/>
            <a:ext cx="8713787" cy="5767387"/>
            <a:chOff x="113" y="171"/>
            <a:chExt cx="5489" cy="3633"/>
          </a:xfrm>
        </p:grpSpPr>
        <p:sp>
          <p:nvSpPr>
            <p:cNvPr id="3075" name="Rectangle 5"/>
            <p:cNvSpPr>
              <a:spLocks noChangeArrowheads="1"/>
            </p:cNvSpPr>
            <p:nvPr/>
          </p:nvSpPr>
          <p:spPr bwMode="auto">
            <a:xfrm>
              <a:off x="748" y="171"/>
              <a:ext cx="4575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sz="3200" b="1">
                  <a:solidFill>
                    <a:srgbClr val="0000FF"/>
                  </a:solidFill>
                  <a:cs typeface="Times New Roman" pitchFamily="18" charset="0"/>
                </a:rPr>
                <a:t>Спектр электромагнитных излучений</a:t>
              </a:r>
              <a:endParaRPr lang="ru-RU" sz="3200" b="1">
                <a:solidFill>
                  <a:srgbClr val="0000FF"/>
                </a:solidFill>
              </a:endParaRPr>
            </a:p>
            <a:p>
              <a:pPr eaLnBrk="0" hangingPunct="0"/>
              <a:endParaRPr lang="ru-RU"/>
            </a:p>
          </p:txBody>
        </p:sp>
        <p:sp>
          <p:nvSpPr>
            <p:cNvPr id="3076" name="Rectangle 6"/>
            <p:cNvSpPr>
              <a:spLocks noChangeArrowheads="1"/>
            </p:cNvSpPr>
            <p:nvPr/>
          </p:nvSpPr>
          <p:spPr bwMode="auto">
            <a:xfrm>
              <a:off x="4473" y="3394"/>
              <a:ext cx="1129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-9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-11</a:t>
              </a:r>
              <a:endParaRPr lang="ru-RU" b="1"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-12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 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-14</a:t>
              </a:r>
              <a:endParaRPr lang="ru-RU" b="1"/>
            </a:p>
          </p:txBody>
        </p:sp>
        <p:sp>
          <p:nvSpPr>
            <p:cNvPr id="3077" name="Rectangle 7"/>
            <p:cNvSpPr>
              <a:spLocks noChangeArrowheads="1"/>
            </p:cNvSpPr>
            <p:nvPr/>
          </p:nvSpPr>
          <p:spPr bwMode="auto">
            <a:xfrm>
              <a:off x="3486" y="3394"/>
              <a:ext cx="987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17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19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20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22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b="1"/>
            </a:p>
          </p:txBody>
        </p:sp>
        <p:sp>
          <p:nvSpPr>
            <p:cNvPr id="3078" name="Rectangle 8"/>
            <p:cNvSpPr>
              <a:spLocks noChangeArrowheads="1"/>
            </p:cNvSpPr>
            <p:nvPr/>
          </p:nvSpPr>
          <p:spPr bwMode="auto">
            <a:xfrm>
              <a:off x="1349" y="3394"/>
              <a:ext cx="2137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Рентгеновское излучение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Гамма-излучение</a:t>
              </a:r>
              <a:endParaRPr lang="ru-RU" b="1"/>
            </a:p>
          </p:txBody>
        </p:sp>
        <p:sp>
          <p:nvSpPr>
            <p:cNvPr id="3079" name="Rectangle 9"/>
            <p:cNvSpPr>
              <a:spLocks noChangeArrowheads="1"/>
            </p:cNvSpPr>
            <p:nvPr/>
          </p:nvSpPr>
          <p:spPr bwMode="auto">
            <a:xfrm>
              <a:off x="113" y="3394"/>
              <a:ext cx="1236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Ионизирующие</a:t>
              </a:r>
              <a:endParaRPr lang="ru-RU" b="1"/>
            </a:p>
          </p:txBody>
        </p:sp>
        <p:sp>
          <p:nvSpPr>
            <p:cNvPr id="3080" name="Rectangle 10"/>
            <p:cNvSpPr>
              <a:spLocks noChangeArrowheads="1"/>
            </p:cNvSpPr>
            <p:nvPr/>
          </p:nvSpPr>
          <p:spPr bwMode="auto">
            <a:xfrm>
              <a:off x="4473" y="2800"/>
              <a:ext cx="112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-6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(0,39-0,76)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-6</a:t>
              </a:r>
              <a:endParaRPr lang="ru-RU" b="1"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-6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-8</a:t>
              </a:r>
              <a:endParaRPr lang="ru-RU" b="1"/>
            </a:p>
          </p:txBody>
        </p:sp>
        <p:sp>
          <p:nvSpPr>
            <p:cNvPr id="3081" name="Rectangle 11"/>
            <p:cNvSpPr>
              <a:spLocks noChangeArrowheads="1"/>
            </p:cNvSpPr>
            <p:nvPr/>
          </p:nvSpPr>
          <p:spPr bwMode="auto">
            <a:xfrm>
              <a:off x="3486" y="2800"/>
              <a:ext cx="98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12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3 10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16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b="1"/>
            </a:p>
          </p:txBody>
        </p:sp>
        <p:sp>
          <p:nvSpPr>
            <p:cNvPr id="3082" name="Rectangle 12"/>
            <p:cNvSpPr>
              <a:spLocks noChangeArrowheads="1"/>
            </p:cNvSpPr>
            <p:nvPr/>
          </p:nvSpPr>
          <p:spPr bwMode="auto">
            <a:xfrm>
              <a:off x="1349" y="2800"/>
              <a:ext cx="213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Инфракрасные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Видимые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Ультрафиолетовые</a:t>
              </a:r>
              <a:endParaRPr lang="ru-RU" b="1"/>
            </a:p>
          </p:txBody>
        </p:sp>
        <p:sp>
          <p:nvSpPr>
            <p:cNvPr id="3083" name="Rectangle 13"/>
            <p:cNvSpPr>
              <a:spLocks noChangeArrowheads="1"/>
            </p:cNvSpPr>
            <p:nvPr/>
          </p:nvSpPr>
          <p:spPr bwMode="auto">
            <a:xfrm>
              <a:off x="113" y="2800"/>
              <a:ext cx="123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Оптические</a:t>
              </a:r>
              <a:endParaRPr lang="ru-RU" b="1"/>
            </a:p>
          </p:txBody>
        </p:sp>
        <p:sp>
          <p:nvSpPr>
            <p:cNvPr id="3084" name="Rectangle 14"/>
            <p:cNvSpPr>
              <a:spLocks noChangeArrowheads="1"/>
            </p:cNvSpPr>
            <p:nvPr/>
          </p:nvSpPr>
          <p:spPr bwMode="auto">
            <a:xfrm>
              <a:off x="4473" y="1791"/>
              <a:ext cx="1129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–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-3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3085" name="Rectangle 15"/>
            <p:cNvSpPr>
              <a:spLocks noChangeArrowheads="1"/>
            </p:cNvSpPr>
            <p:nvPr/>
          </p:nvSpPr>
          <p:spPr bwMode="auto">
            <a:xfrm>
              <a:off x="3486" y="1791"/>
              <a:ext cx="987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 (10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– 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6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8 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-10</a:t>
              </a:r>
              <a:r>
                <a:rPr lang="ru-RU" b="1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3086" name="Rectangle 16"/>
            <p:cNvSpPr>
              <a:spLocks noChangeArrowheads="1"/>
            </p:cNvSpPr>
            <p:nvPr/>
          </p:nvSpPr>
          <p:spPr bwMode="auto">
            <a:xfrm>
              <a:off x="1349" y="1791"/>
              <a:ext cx="2137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Длинные волны (ДВ)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Средние волны (СВ)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Короткие волны (KB) 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Ультракороткие (УКВ)</a:t>
              </a:r>
            </a:p>
            <a:p>
              <a:pPr eaLnBrk="0" hangingPunct="0"/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Микроволны (СВЧ)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3087" name="Rectangle 17"/>
            <p:cNvSpPr>
              <a:spLocks noChangeArrowheads="1"/>
            </p:cNvSpPr>
            <p:nvPr/>
          </p:nvSpPr>
          <p:spPr bwMode="auto">
            <a:xfrm>
              <a:off x="113" y="1791"/>
              <a:ext cx="1236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Радиочастотные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3088" name="Rectangle 18"/>
            <p:cNvSpPr>
              <a:spLocks noChangeArrowheads="1"/>
            </p:cNvSpPr>
            <p:nvPr/>
          </p:nvSpPr>
          <p:spPr bwMode="auto">
            <a:xfrm>
              <a:off x="4473" y="1116"/>
              <a:ext cx="1129" cy="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b="1"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b="1"/>
            </a:p>
          </p:txBody>
        </p:sp>
        <p:sp>
          <p:nvSpPr>
            <p:cNvPr id="3089" name="Rectangle 19"/>
            <p:cNvSpPr>
              <a:spLocks noChangeArrowheads="1"/>
            </p:cNvSpPr>
            <p:nvPr/>
          </p:nvSpPr>
          <p:spPr bwMode="auto">
            <a:xfrm>
              <a:off x="3486" y="1116"/>
              <a:ext cx="987" cy="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3(10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- 10</a:t>
              </a:r>
              <a:r>
                <a:rPr lang="ru-RU" b="1" baseline="3000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b="1"/>
            </a:p>
          </p:txBody>
        </p:sp>
        <p:sp>
          <p:nvSpPr>
            <p:cNvPr id="3090" name="Rectangle 20"/>
            <p:cNvSpPr>
              <a:spLocks noChangeArrowheads="1"/>
            </p:cNvSpPr>
            <p:nvPr/>
          </p:nvSpPr>
          <p:spPr bwMode="auto">
            <a:xfrm>
              <a:off x="1349" y="1116"/>
              <a:ext cx="2137" cy="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Крайне и сверхнизкие </a:t>
              </a:r>
            </a:p>
            <a:p>
              <a:pPr eaLnBrk="0" hangingPunct="0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Инфра- и очень низкие, низкие</a:t>
              </a:r>
              <a:endParaRPr lang="ru-RU" b="1"/>
            </a:p>
          </p:txBody>
        </p:sp>
        <p:sp>
          <p:nvSpPr>
            <p:cNvPr id="3091" name="Rectangle 21"/>
            <p:cNvSpPr>
              <a:spLocks noChangeArrowheads="1"/>
            </p:cNvSpPr>
            <p:nvPr/>
          </p:nvSpPr>
          <p:spPr bwMode="auto">
            <a:xfrm>
              <a:off x="113" y="1116"/>
              <a:ext cx="1236" cy="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Низкочастотные</a:t>
              </a:r>
              <a:endParaRPr lang="ru-RU" b="1"/>
            </a:p>
          </p:txBody>
        </p:sp>
        <p:sp>
          <p:nvSpPr>
            <p:cNvPr id="3092" name="Rectangle 22"/>
            <p:cNvSpPr>
              <a:spLocks noChangeArrowheads="1"/>
            </p:cNvSpPr>
            <p:nvPr/>
          </p:nvSpPr>
          <p:spPr bwMode="auto">
            <a:xfrm>
              <a:off x="4473" y="912"/>
              <a:ext cx="1129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длин волн, м</a:t>
              </a:r>
              <a:endParaRPr lang="ru-RU" b="1"/>
            </a:p>
          </p:txBody>
        </p:sp>
        <p:sp>
          <p:nvSpPr>
            <p:cNvPr id="3093" name="Rectangle 23"/>
            <p:cNvSpPr>
              <a:spLocks noChangeArrowheads="1"/>
            </p:cNvSpPr>
            <p:nvPr/>
          </p:nvSpPr>
          <p:spPr bwMode="auto">
            <a:xfrm>
              <a:off x="3486" y="912"/>
              <a:ext cx="987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частот, Гц</a:t>
              </a:r>
              <a:endParaRPr lang="ru-RU" b="1"/>
            </a:p>
          </p:txBody>
        </p:sp>
        <p:sp>
          <p:nvSpPr>
            <p:cNvPr id="3094" name="Rectangle 24"/>
            <p:cNvSpPr>
              <a:spLocks noChangeArrowheads="1"/>
            </p:cNvSpPr>
            <p:nvPr/>
          </p:nvSpPr>
          <p:spPr bwMode="auto">
            <a:xfrm>
              <a:off x="3486" y="674"/>
              <a:ext cx="211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Диапазоны</a:t>
              </a:r>
              <a:endParaRPr lang="ru-RU" b="1"/>
            </a:p>
          </p:txBody>
        </p:sp>
        <p:sp>
          <p:nvSpPr>
            <p:cNvPr id="3095" name="Rectangle 25"/>
            <p:cNvSpPr>
              <a:spLocks noChangeArrowheads="1"/>
            </p:cNvSpPr>
            <p:nvPr/>
          </p:nvSpPr>
          <p:spPr bwMode="auto">
            <a:xfrm>
              <a:off x="113" y="674"/>
              <a:ext cx="33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Название ЭМИ</a:t>
              </a:r>
              <a:endParaRPr lang="ru-RU" b="1"/>
            </a:p>
          </p:txBody>
        </p:sp>
        <p:sp>
          <p:nvSpPr>
            <p:cNvPr id="3096" name="Line 26"/>
            <p:cNvSpPr>
              <a:spLocks noChangeShapeType="1"/>
            </p:cNvSpPr>
            <p:nvPr/>
          </p:nvSpPr>
          <p:spPr bwMode="auto">
            <a:xfrm>
              <a:off x="113" y="674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Line 27"/>
            <p:cNvSpPr>
              <a:spLocks noChangeShapeType="1"/>
            </p:cNvSpPr>
            <p:nvPr/>
          </p:nvSpPr>
          <p:spPr bwMode="auto">
            <a:xfrm>
              <a:off x="113" y="3804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Line 28"/>
            <p:cNvSpPr>
              <a:spLocks noChangeShapeType="1"/>
            </p:cNvSpPr>
            <p:nvPr/>
          </p:nvSpPr>
          <p:spPr bwMode="auto">
            <a:xfrm>
              <a:off x="113" y="674"/>
              <a:ext cx="0" cy="313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Line 29"/>
            <p:cNvSpPr>
              <a:spLocks noChangeShapeType="1"/>
            </p:cNvSpPr>
            <p:nvPr/>
          </p:nvSpPr>
          <p:spPr bwMode="auto">
            <a:xfrm>
              <a:off x="5602" y="674"/>
              <a:ext cx="0" cy="313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Line 30"/>
            <p:cNvSpPr>
              <a:spLocks noChangeShapeType="1"/>
            </p:cNvSpPr>
            <p:nvPr/>
          </p:nvSpPr>
          <p:spPr bwMode="auto">
            <a:xfrm>
              <a:off x="113" y="1116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Line 31"/>
            <p:cNvSpPr>
              <a:spLocks noChangeShapeType="1"/>
            </p:cNvSpPr>
            <p:nvPr/>
          </p:nvSpPr>
          <p:spPr bwMode="auto">
            <a:xfrm>
              <a:off x="3486" y="674"/>
              <a:ext cx="0" cy="313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Line 32"/>
            <p:cNvSpPr>
              <a:spLocks noChangeShapeType="1"/>
            </p:cNvSpPr>
            <p:nvPr/>
          </p:nvSpPr>
          <p:spPr bwMode="auto">
            <a:xfrm>
              <a:off x="3486" y="912"/>
              <a:ext cx="211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Line 33"/>
            <p:cNvSpPr>
              <a:spLocks noChangeShapeType="1"/>
            </p:cNvSpPr>
            <p:nvPr/>
          </p:nvSpPr>
          <p:spPr bwMode="auto">
            <a:xfrm>
              <a:off x="4473" y="912"/>
              <a:ext cx="0" cy="289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Line 34"/>
            <p:cNvSpPr>
              <a:spLocks noChangeShapeType="1"/>
            </p:cNvSpPr>
            <p:nvPr/>
          </p:nvSpPr>
          <p:spPr bwMode="auto">
            <a:xfrm>
              <a:off x="113" y="1791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5" name="Line 35"/>
            <p:cNvSpPr>
              <a:spLocks noChangeShapeType="1"/>
            </p:cNvSpPr>
            <p:nvPr/>
          </p:nvSpPr>
          <p:spPr bwMode="auto">
            <a:xfrm>
              <a:off x="1349" y="1116"/>
              <a:ext cx="0" cy="2688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Line 36"/>
            <p:cNvSpPr>
              <a:spLocks noChangeShapeType="1"/>
            </p:cNvSpPr>
            <p:nvPr/>
          </p:nvSpPr>
          <p:spPr bwMode="auto">
            <a:xfrm>
              <a:off x="113" y="2800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Line 37"/>
            <p:cNvSpPr>
              <a:spLocks noChangeShapeType="1"/>
            </p:cNvSpPr>
            <p:nvPr/>
          </p:nvSpPr>
          <p:spPr bwMode="auto">
            <a:xfrm>
              <a:off x="113" y="3394"/>
              <a:ext cx="548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23850" y="274638"/>
            <a:ext cx="8362950" cy="632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</a:rPr>
              <a:t>            </a:t>
            </a:r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</a:rPr>
              <a:t>Принципы </a:t>
            </a:r>
            <a:r>
              <a:rPr lang="ru-RU" sz="4000" b="1" dirty="0">
                <a:solidFill>
                  <a:srgbClr val="FF3300"/>
                </a:solidFill>
                <a:latin typeface="Times New Roman" pitchFamily="18" charset="0"/>
              </a:rPr>
              <a:t>волновой</a:t>
            </a:r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</a:rPr>
              <a:t> оптики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3200" b="1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При распространении радиоволн даже в свободном пространстве различные его области </a:t>
            </a:r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</a:rPr>
              <a:t>не одинаково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 влияют на формирование электромагнитного поля в  точке приёма. Всегда можно выделить некоторую область пространства, в которой распространяется основная часть передаваемой в заданном направлении энергии электромагнитных волн. Её размеры и конфигурацию определяют исходя из известного принципа </a:t>
            </a:r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</a:rPr>
              <a:t>Гюйгенса-Френеля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0" y="257333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endParaRPr lang="ru-RU"/>
          </a:p>
        </p:txBody>
      </p:sp>
      <p:grpSp>
        <p:nvGrpSpPr>
          <p:cNvPr id="22531" name="Group 31"/>
          <p:cNvGrpSpPr>
            <a:grpSpLocks/>
          </p:cNvGrpSpPr>
          <p:nvPr/>
        </p:nvGrpSpPr>
        <p:grpSpPr bwMode="auto">
          <a:xfrm>
            <a:off x="179388" y="336550"/>
            <a:ext cx="8785225" cy="6296025"/>
            <a:chOff x="113" y="212"/>
            <a:chExt cx="5534" cy="3966"/>
          </a:xfrm>
        </p:grpSpPr>
        <p:sp>
          <p:nvSpPr>
            <p:cNvPr id="22539" name="Rectangle 6"/>
            <p:cNvSpPr>
              <a:spLocks noChangeArrowheads="1"/>
            </p:cNvSpPr>
            <p:nvPr/>
          </p:nvSpPr>
          <p:spPr bwMode="auto">
            <a:xfrm>
              <a:off x="928" y="212"/>
              <a:ext cx="3494" cy="4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indent="450850"/>
              <a:r>
                <a:rPr lang="ru-RU" sz="600"/>
                <a:t/>
              </a:r>
              <a:br>
                <a:rPr lang="ru-RU" sz="600"/>
              </a:br>
              <a:r>
                <a:rPr lang="ru-RU" sz="3200" b="1">
                  <a:solidFill>
                    <a:srgbClr val="000000"/>
                  </a:solidFill>
                  <a:latin typeface="Times New Roman" pitchFamily="18" charset="0"/>
                </a:rPr>
                <a:t>П</a:t>
              </a:r>
              <a:r>
                <a:rPr lang="ru-RU" sz="3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ринцип Гюйгенса-Френеля</a:t>
              </a:r>
              <a:endParaRPr lang="ru-RU" sz="3200" b="1">
                <a:latin typeface="Times New Roman" pitchFamily="18" charset="0"/>
              </a:endParaRPr>
            </a:p>
          </p:txBody>
        </p:sp>
        <p:sp>
          <p:nvSpPr>
            <p:cNvPr id="22540" name="Text Box 7"/>
            <p:cNvSpPr txBox="1">
              <a:spLocks noChangeArrowheads="1"/>
            </p:cNvSpPr>
            <p:nvPr/>
          </p:nvSpPr>
          <p:spPr bwMode="auto">
            <a:xfrm>
              <a:off x="4986" y="1775"/>
              <a:ext cx="30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3200" b="1" i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3200" b="1">
                <a:latin typeface="Times New Roman" pitchFamily="18" charset="0"/>
              </a:endParaRPr>
            </a:p>
          </p:txBody>
        </p:sp>
        <p:sp>
          <p:nvSpPr>
            <p:cNvPr id="22541" name="Oval 8"/>
            <p:cNvSpPr>
              <a:spLocks noChangeArrowheads="1"/>
            </p:cNvSpPr>
            <p:nvPr/>
          </p:nvSpPr>
          <p:spPr bwMode="auto">
            <a:xfrm>
              <a:off x="1233" y="1881"/>
              <a:ext cx="182" cy="19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Oval 9"/>
            <p:cNvSpPr>
              <a:spLocks noChangeArrowheads="1"/>
            </p:cNvSpPr>
            <p:nvPr/>
          </p:nvSpPr>
          <p:spPr bwMode="auto">
            <a:xfrm>
              <a:off x="4790" y="1871"/>
              <a:ext cx="181" cy="19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Oval 10"/>
            <p:cNvSpPr>
              <a:spLocks noChangeArrowheads="1"/>
            </p:cNvSpPr>
            <p:nvPr/>
          </p:nvSpPr>
          <p:spPr bwMode="auto">
            <a:xfrm>
              <a:off x="2767" y="961"/>
              <a:ext cx="182" cy="19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Oval 11"/>
            <p:cNvSpPr>
              <a:spLocks noChangeArrowheads="1"/>
            </p:cNvSpPr>
            <p:nvPr/>
          </p:nvSpPr>
          <p:spPr bwMode="auto">
            <a:xfrm>
              <a:off x="2776" y="2993"/>
              <a:ext cx="183" cy="19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Oval 12"/>
            <p:cNvSpPr>
              <a:spLocks noChangeArrowheads="1"/>
            </p:cNvSpPr>
            <p:nvPr/>
          </p:nvSpPr>
          <p:spPr bwMode="auto">
            <a:xfrm>
              <a:off x="2307" y="2344"/>
              <a:ext cx="183" cy="19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Line 13"/>
            <p:cNvSpPr>
              <a:spLocks noChangeShapeType="1"/>
            </p:cNvSpPr>
            <p:nvPr/>
          </p:nvSpPr>
          <p:spPr bwMode="auto">
            <a:xfrm flipV="1">
              <a:off x="1330" y="1039"/>
              <a:ext cx="1513" cy="91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Line 14"/>
            <p:cNvSpPr>
              <a:spLocks noChangeShapeType="1"/>
            </p:cNvSpPr>
            <p:nvPr/>
          </p:nvSpPr>
          <p:spPr bwMode="auto">
            <a:xfrm flipV="1">
              <a:off x="1330" y="1949"/>
              <a:ext cx="3603" cy="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Line 15"/>
            <p:cNvSpPr>
              <a:spLocks noChangeShapeType="1"/>
            </p:cNvSpPr>
            <p:nvPr/>
          </p:nvSpPr>
          <p:spPr bwMode="auto">
            <a:xfrm>
              <a:off x="1311" y="1939"/>
              <a:ext cx="1112" cy="5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9" name="Line 16"/>
            <p:cNvSpPr>
              <a:spLocks noChangeShapeType="1"/>
            </p:cNvSpPr>
            <p:nvPr/>
          </p:nvSpPr>
          <p:spPr bwMode="auto">
            <a:xfrm>
              <a:off x="1330" y="1949"/>
              <a:ext cx="1542" cy="11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0" name="Text Box 17"/>
            <p:cNvSpPr txBox="1">
              <a:spLocks noChangeArrowheads="1"/>
            </p:cNvSpPr>
            <p:nvPr/>
          </p:nvSpPr>
          <p:spPr bwMode="auto">
            <a:xfrm>
              <a:off x="1202" y="1621"/>
              <a:ext cx="415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51" name="Text Box 18"/>
            <p:cNvSpPr txBox="1">
              <a:spLocks noChangeArrowheads="1"/>
            </p:cNvSpPr>
            <p:nvPr/>
          </p:nvSpPr>
          <p:spPr bwMode="auto">
            <a:xfrm>
              <a:off x="928" y="1787"/>
              <a:ext cx="351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3200" b="1" i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3200" b="1">
                <a:latin typeface="Times New Roman" pitchFamily="18" charset="0"/>
              </a:endParaRPr>
            </a:p>
          </p:txBody>
        </p:sp>
        <p:sp>
          <p:nvSpPr>
            <p:cNvPr id="22552" name="Line 19"/>
            <p:cNvSpPr>
              <a:spLocks noChangeShapeType="1"/>
            </p:cNvSpPr>
            <p:nvPr/>
          </p:nvSpPr>
          <p:spPr bwMode="auto">
            <a:xfrm>
              <a:off x="2843" y="1068"/>
              <a:ext cx="2090" cy="8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3" name="Line 20"/>
            <p:cNvSpPr>
              <a:spLocks noChangeShapeType="1"/>
            </p:cNvSpPr>
            <p:nvPr/>
          </p:nvSpPr>
          <p:spPr bwMode="auto">
            <a:xfrm flipV="1">
              <a:off x="2423" y="1978"/>
              <a:ext cx="2458" cy="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4" name="Line 21"/>
            <p:cNvSpPr>
              <a:spLocks noChangeShapeType="1"/>
            </p:cNvSpPr>
            <p:nvPr/>
          </p:nvSpPr>
          <p:spPr bwMode="auto">
            <a:xfrm flipV="1">
              <a:off x="2880" y="2056"/>
              <a:ext cx="2063" cy="10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5" name="Text Box 22"/>
            <p:cNvSpPr txBox="1">
              <a:spLocks noChangeArrowheads="1"/>
            </p:cNvSpPr>
            <p:nvPr/>
          </p:nvSpPr>
          <p:spPr bwMode="auto">
            <a:xfrm>
              <a:off x="3180" y="1753"/>
              <a:ext cx="267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56" name="Oval 23"/>
            <p:cNvSpPr>
              <a:spLocks noChangeArrowheads="1"/>
            </p:cNvSpPr>
            <p:nvPr/>
          </p:nvSpPr>
          <p:spPr bwMode="auto">
            <a:xfrm>
              <a:off x="409" y="845"/>
              <a:ext cx="3643" cy="2449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7" name="Text Box 24"/>
            <p:cNvSpPr txBox="1">
              <a:spLocks noChangeArrowheads="1"/>
            </p:cNvSpPr>
            <p:nvPr/>
          </p:nvSpPr>
          <p:spPr bwMode="auto">
            <a:xfrm>
              <a:off x="1471" y="2478"/>
              <a:ext cx="29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i="1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2558" name="Text Box 25"/>
            <p:cNvSpPr txBox="1">
              <a:spLocks noChangeArrowheads="1"/>
            </p:cNvSpPr>
            <p:nvPr/>
          </p:nvSpPr>
          <p:spPr bwMode="auto">
            <a:xfrm>
              <a:off x="1778" y="1344"/>
              <a:ext cx="32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b="1" baseline="-30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b="1">
                <a:latin typeface="Times New Roman" pitchFamily="18" charset="0"/>
              </a:endParaRPr>
            </a:p>
          </p:txBody>
        </p:sp>
        <p:sp>
          <p:nvSpPr>
            <p:cNvPr id="22559" name="Text Box 26"/>
            <p:cNvSpPr txBox="1">
              <a:spLocks noChangeArrowheads="1"/>
            </p:cNvSpPr>
            <p:nvPr/>
          </p:nvSpPr>
          <p:spPr bwMode="auto">
            <a:xfrm>
              <a:off x="4051" y="1392"/>
              <a:ext cx="27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b="1" baseline="-30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60" name="Text Box 27"/>
            <p:cNvSpPr txBox="1">
              <a:spLocks noChangeArrowheads="1"/>
            </p:cNvSpPr>
            <p:nvPr/>
          </p:nvSpPr>
          <p:spPr bwMode="auto">
            <a:xfrm>
              <a:off x="2650" y="1162"/>
              <a:ext cx="415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61" name="Text Box 28"/>
            <p:cNvSpPr txBox="1">
              <a:spLocks noChangeArrowheads="1"/>
            </p:cNvSpPr>
            <p:nvPr/>
          </p:nvSpPr>
          <p:spPr bwMode="auto">
            <a:xfrm>
              <a:off x="2215" y="2160"/>
              <a:ext cx="416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62" name="Text Box 29"/>
            <p:cNvSpPr txBox="1">
              <a:spLocks noChangeArrowheads="1"/>
            </p:cNvSpPr>
            <p:nvPr/>
          </p:nvSpPr>
          <p:spPr bwMode="auto">
            <a:xfrm>
              <a:off x="2747" y="2755"/>
              <a:ext cx="415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63" name="Text Box 30"/>
            <p:cNvSpPr txBox="1">
              <a:spLocks noChangeArrowheads="1"/>
            </p:cNvSpPr>
            <p:nvPr/>
          </p:nvSpPr>
          <p:spPr bwMode="auto">
            <a:xfrm>
              <a:off x="113" y="3430"/>
              <a:ext cx="553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b="1">
                  <a:latin typeface="Times New Roman" pitchFamily="18" charset="0"/>
                </a:rPr>
                <a:t>Любая точка пространства является источником нового излучения. В точке </a:t>
              </a:r>
              <a:r>
                <a:rPr lang="ru-RU" sz="2400" b="1" i="1">
                  <a:latin typeface="Times New Roman" pitchFamily="18" charset="0"/>
                </a:rPr>
                <a:t>В</a:t>
              </a:r>
              <a:r>
                <a:rPr lang="ru-RU" sz="2400" b="1">
                  <a:latin typeface="Times New Roman" pitchFamily="18" charset="0"/>
                </a:rPr>
                <a:t> результирующее поле есть векторная сумма всех лучей. </a:t>
              </a:r>
            </a:p>
          </p:txBody>
        </p:sp>
      </p:grpSp>
      <p:sp>
        <p:nvSpPr>
          <p:cNvPr id="22532" name="Oval 12"/>
          <p:cNvSpPr>
            <a:spLocks noChangeArrowheads="1"/>
          </p:cNvSpPr>
          <p:nvPr/>
        </p:nvSpPr>
        <p:spPr bwMode="auto">
          <a:xfrm>
            <a:off x="3814763" y="2933700"/>
            <a:ext cx="290512" cy="3079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Text Box 27"/>
          <p:cNvSpPr txBox="1">
            <a:spLocks noChangeArrowheads="1"/>
          </p:cNvSpPr>
          <p:nvPr/>
        </p:nvSpPr>
        <p:spPr bwMode="auto">
          <a:xfrm>
            <a:off x="3357563" y="2735263"/>
            <a:ext cx="658812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i="1">
                <a:latin typeface="Times New Roman" pitchFamily="18" charset="0"/>
                <a:cs typeface="Times New Roman" pitchFamily="18" charset="0"/>
              </a:rPr>
              <a:t>S</a:t>
            </a:r>
            <a:endParaRPr lang="en-US" b="1">
              <a:latin typeface="Times New Roman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206875" y="2836863"/>
            <a:ext cx="660400" cy="8604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410075" y="4670425"/>
            <a:ext cx="341313" cy="51435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210300" y="475138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302125" y="4914900"/>
            <a:ext cx="485775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4392613" y="4716463"/>
            <a:ext cx="368300" cy="422275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1"/>
          <p:cNvGrpSpPr>
            <a:grpSpLocks/>
          </p:cNvGrpSpPr>
          <p:nvPr/>
        </p:nvGrpSpPr>
        <p:grpSpPr bwMode="auto">
          <a:xfrm>
            <a:off x="457200" y="274638"/>
            <a:ext cx="8229600" cy="5602287"/>
            <a:chOff x="288" y="173"/>
            <a:chExt cx="5184" cy="3529"/>
          </a:xfrm>
        </p:grpSpPr>
        <p:sp>
          <p:nvSpPr>
            <p:cNvPr id="23555" name="Rectangle 4"/>
            <p:cNvSpPr>
              <a:spLocks noChangeArrowheads="1"/>
            </p:cNvSpPr>
            <p:nvPr/>
          </p:nvSpPr>
          <p:spPr bwMode="auto">
            <a:xfrm>
              <a:off x="288" y="173"/>
              <a:ext cx="5184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ru-RU" sz="3600" b="1">
                  <a:solidFill>
                    <a:schemeClr val="tx2"/>
                  </a:solidFill>
                  <a:latin typeface="Times New Roman" pitchFamily="18" charset="0"/>
                </a:rPr>
                <a:t>Векторное сложение волн</a:t>
              </a:r>
            </a:p>
          </p:txBody>
        </p:sp>
        <p:sp>
          <p:nvSpPr>
            <p:cNvPr id="23556" name="Line 6"/>
            <p:cNvSpPr>
              <a:spLocks noChangeShapeType="1"/>
            </p:cNvSpPr>
            <p:nvPr/>
          </p:nvSpPr>
          <p:spPr bwMode="auto">
            <a:xfrm flipV="1">
              <a:off x="1108" y="1482"/>
              <a:ext cx="0" cy="19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Line 7"/>
            <p:cNvSpPr>
              <a:spLocks noChangeShapeType="1"/>
            </p:cNvSpPr>
            <p:nvPr/>
          </p:nvSpPr>
          <p:spPr bwMode="auto">
            <a:xfrm flipV="1">
              <a:off x="1175" y="3035"/>
              <a:ext cx="0" cy="37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Line 8"/>
            <p:cNvSpPr>
              <a:spLocks noChangeShapeType="1"/>
            </p:cNvSpPr>
            <p:nvPr/>
          </p:nvSpPr>
          <p:spPr bwMode="auto">
            <a:xfrm flipV="1">
              <a:off x="1242" y="1038"/>
              <a:ext cx="0" cy="236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Line 9"/>
            <p:cNvSpPr>
              <a:spLocks noChangeShapeType="1"/>
            </p:cNvSpPr>
            <p:nvPr/>
          </p:nvSpPr>
          <p:spPr bwMode="auto">
            <a:xfrm flipV="1">
              <a:off x="3247" y="1565"/>
              <a:ext cx="2" cy="1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Line 10"/>
            <p:cNvSpPr>
              <a:spLocks noChangeShapeType="1"/>
            </p:cNvSpPr>
            <p:nvPr/>
          </p:nvSpPr>
          <p:spPr bwMode="auto">
            <a:xfrm flipV="1">
              <a:off x="2912" y="3037"/>
              <a:ext cx="869" cy="5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Line 11"/>
            <p:cNvSpPr>
              <a:spLocks noChangeShapeType="1"/>
            </p:cNvSpPr>
            <p:nvPr/>
          </p:nvSpPr>
          <p:spPr bwMode="auto">
            <a:xfrm flipV="1">
              <a:off x="2912" y="1187"/>
              <a:ext cx="869" cy="5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Line 12"/>
            <p:cNvSpPr>
              <a:spLocks noChangeShapeType="1"/>
            </p:cNvSpPr>
            <p:nvPr/>
          </p:nvSpPr>
          <p:spPr bwMode="auto">
            <a:xfrm flipV="1">
              <a:off x="2912" y="1779"/>
              <a:ext cx="0" cy="18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Line 13"/>
            <p:cNvSpPr>
              <a:spLocks noChangeShapeType="1"/>
            </p:cNvSpPr>
            <p:nvPr/>
          </p:nvSpPr>
          <p:spPr bwMode="auto">
            <a:xfrm flipV="1">
              <a:off x="3781" y="1187"/>
              <a:ext cx="0" cy="1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 flipV="1">
              <a:off x="3249" y="1187"/>
              <a:ext cx="532" cy="2249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Line 15"/>
            <p:cNvSpPr>
              <a:spLocks noChangeShapeType="1"/>
            </p:cNvSpPr>
            <p:nvPr/>
          </p:nvSpPr>
          <p:spPr bwMode="auto">
            <a:xfrm flipH="1" flipV="1">
              <a:off x="2912" y="1779"/>
              <a:ext cx="308" cy="16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Line 16"/>
            <p:cNvSpPr>
              <a:spLocks noChangeShapeType="1"/>
            </p:cNvSpPr>
            <p:nvPr/>
          </p:nvSpPr>
          <p:spPr bwMode="auto">
            <a:xfrm flipV="1">
              <a:off x="1041" y="3037"/>
              <a:ext cx="0" cy="37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Line 17"/>
            <p:cNvSpPr>
              <a:spLocks noChangeShapeType="1"/>
            </p:cNvSpPr>
            <p:nvPr/>
          </p:nvSpPr>
          <p:spPr bwMode="auto">
            <a:xfrm flipV="1">
              <a:off x="975" y="1926"/>
              <a:ext cx="0" cy="148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Line 18"/>
            <p:cNvSpPr>
              <a:spLocks noChangeShapeType="1"/>
            </p:cNvSpPr>
            <p:nvPr/>
          </p:nvSpPr>
          <p:spPr bwMode="auto">
            <a:xfrm>
              <a:off x="2445" y="3405"/>
              <a:ext cx="2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 flipV="1">
              <a:off x="3249" y="890"/>
              <a:ext cx="0" cy="28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4579" name="Group 59"/>
          <p:cNvGrpSpPr>
            <a:grpSpLocks/>
          </p:cNvGrpSpPr>
          <p:nvPr/>
        </p:nvGrpSpPr>
        <p:grpSpPr bwMode="auto">
          <a:xfrm>
            <a:off x="179388" y="549275"/>
            <a:ext cx="8713787" cy="5862638"/>
            <a:chOff x="113" y="346"/>
            <a:chExt cx="5489" cy="3693"/>
          </a:xfrm>
        </p:grpSpPr>
        <p:sp>
          <p:nvSpPr>
            <p:cNvPr id="24580" name="AutoShape 5"/>
            <p:cNvSpPr>
              <a:spLocks noChangeArrowheads="1"/>
            </p:cNvSpPr>
            <p:nvPr/>
          </p:nvSpPr>
          <p:spPr bwMode="auto">
            <a:xfrm>
              <a:off x="612" y="3013"/>
              <a:ext cx="4083" cy="1026"/>
            </a:xfrm>
            <a:prstGeom prst="parallelogram">
              <a:avLst>
                <a:gd name="adj" fmla="val 9948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81" name="Line 6"/>
            <p:cNvSpPr>
              <a:spLocks noChangeShapeType="1"/>
            </p:cNvSpPr>
            <p:nvPr/>
          </p:nvSpPr>
          <p:spPr bwMode="auto">
            <a:xfrm flipV="1">
              <a:off x="2670" y="2079"/>
              <a:ext cx="1222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2" name="Oval 7"/>
            <p:cNvSpPr>
              <a:spLocks noChangeArrowheads="1"/>
            </p:cNvSpPr>
            <p:nvPr/>
          </p:nvSpPr>
          <p:spPr bwMode="auto">
            <a:xfrm>
              <a:off x="876" y="1360"/>
              <a:ext cx="3610" cy="149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3" name="Line 8"/>
            <p:cNvSpPr>
              <a:spLocks noChangeShapeType="1"/>
            </p:cNvSpPr>
            <p:nvPr/>
          </p:nvSpPr>
          <p:spPr bwMode="auto">
            <a:xfrm flipV="1">
              <a:off x="1511" y="2032"/>
              <a:ext cx="2489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4" name="AutoShape 9"/>
            <p:cNvSpPr>
              <a:spLocks noChangeArrowheads="1"/>
            </p:cNvSpPr>
            <p:nvPr/>
          </p:nvSpPr>
          <p:spPr bwMode="auto">
            <a:xfrm rot="-5538382">
              <a:off x="1648" y="1845"/>
              <a:ext cx="2176" cy="538"/>
            </a:xfrm>
            <a:prstGeom prst="parallelogram">
              <a:avLst>
                <a:gd name="adj" fmla="val 101115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85" name="Oval 10"/>
            <p:cNvSpPr>
              <a:spLocks noChangeArrowheads="1"/>
            </p:cNvSpPr>
            <p:nvPr/>
          </p:nvSpPr>
          <p:spPr bwMode="auto">
            <a:xfrm>
              <a:off x="3901" y="1985"/>
              <a:ext cx="126" cy="1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86" name="Line 11"/>
            <p:cNvSpPr>
              <a:spLocks noChangeShapeType="1"/>
            </p:cNvSpPr>
            <p:nvPr/>
          </p:nvSpPr>
          <p:spPr bwMode="auto">
            <a:xfrm flipV="1">
              <a:off x="1511" y="1692"/>
              <a:ext cx="1178" cy="3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>
              <a:off x="3005" y="2025"/>
              <a:ext cx="995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1243" y="1867"/>
              <a:ext cx="33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4589" name="Line 14"/>
            <p:cNvSpPr>
              <a:spLocks noChangeShapeType="1"/>
            </p:cNvSpPr>
            <p:nvPr/>
          </p:nvSpPr>
          <p:spPr bwMode="auto">
            <a:xfrm>
              <a:off x="2682" y="1703"/>
              <a:ext cx="1239" cy="3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0" name="Text Box 15"/>
            <p:cNvSpPr txBox="1">
              <a:spLocks noChangeArrowheads="1"/>
            </p:cNvSpPr>
            <p:nvPr/>
          </p:nvSpPr>
          <p:spPr bwMode="auto">
            <a:xfrm>
              <a:off x="2425" y="1453"/>
              <a:ext cx="33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200" i="1"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24591" name="Line 16"/>
            <p:cNvSpPr>
              <a:spLocks noChangeShapeType="1"/>
            </p:cNvSpPr>
            <p:nvPr/>
          </p:nvSpPr>
          <p:spPr bwMode="auto">
            <a:xfrm flipH="1">
              <a:off x="2682" y="1675"/>
              <a:ext cx="7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2" name="Oval 17"/>
            <p:cNvSpPr>
              <a:spLocks noChangeArrowheads="1"/>
            </p:cNvSpPr>
            <p:nvPr/>
          </p:nvSpPr>
          <p:spPr bwMode="auto">
            <a:xfrm>
              <a:off x="1471" y="1978"/>
              <a:ext cx="126" cy="1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3" name="Line 18"/>
            <p:cNvSpPr>
              <a:spLocks noChangeShapeType="1"/>
            </p:cNvSpPr>
            <p:nvPr/>
          </p:nvSpPr>
          <p:spPr bwMode="auto">
            <a:xfrm flipH="1">
              <a:off x="1529" y="2039"/>
              <a:ext cx="7" cy="5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4" name="Line 19"/>
            <p:cNvSpPr>
              <a:spLocks noChangeShapeType="1"/>
            </p:cNvSpPr>
            <p:nvPr/>
          </p:nvSpPr>
          <p:spPr bwMode="auto">
            <a:xfrm flipH="1">
              <a:off x="3974" y="2039"/>
              <a:ext cx="7" cy="5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4023" y="1979"/>
              <a:ext cx="30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596" name="Oval 21"/>
            <p:cNvSpPr>
              <a:spLocks noChangeArrowheads="1"/>
            </p:cNvSpPr>
            <p:nvPr/>
          </p:nvSpPr>
          <p:spPr bwMode="auto">
            <a:xfrm>
              <a:off x="3901" y="1985"/>
              <a:ext cx="126" cy="11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Text Box 22"/>
            <p:cNvSpPr txBox="1">
              <a:spLocks noChangeArrowheads="1"/>
            </p:cNvSpPr>
            <p:nvPr/>
          </p:nvSpPr>
          <p:spPr bwMode="auto">
            <a:xfrm>
              <a:off x="1303" y="2050"/>
              <a:ext cx="33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2425" y="1453"/>
              <a:ext cx="33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599" name="Line 24"/>
            <p:cNvSpPr>
              <a:spLocks noChangeShapeType="1"/>
            </p:cNvSpPr>
            <p:nvPr/>
          </p:nvSpPr>
          <p:spPr bwMode="auto">
            <a:xfrm flipH="1">
              <a:off x="2682" y="1675"/>
              <a:ext cx="7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Oval 25"/>
            <p:cNvSpPr>
              <a:spLocks noChangeArrowheads="1"/>
            </p:cNvSpPr>
            <p:nvPr/>
          </p:nvSpPr>
          <p:spPr bwMode="auto">
            <a:xfrm>
              <a:off x="1471" y="1978"/>
              <a:ext cx="126" cy="11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Oval 26"/>
            <p:cNvSpPr>
              <a:spLocks noChangeArrowheads="1"/>
            </p:cNvSpPr>
            <p:nvPr/>
          </p:nvSpPr>
          <p:spPr bwMode="auto">
            <a:xfrm>
              <a:off x="2586" y="1618"/>
              <a:ext cx="210" cy="9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7"/>
            <p:cNvSpPr>
              <a:spLocks noChangeShapeType="1"/>
            </p:cNvSpPr>
            <p:nvPr/>
          </p:nvSpPr>
          <p:spPr bwMode="auto">
            <a:xfrm>
              <a:off x="2682" y="1703"/>
              <a:ext cx="1239" cy="3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Line 28"/>
            <p:cNvSpPr>
              <a:spLocks noChangeShapeType="1"/>
            </p:cNvSpPr>
            <p:nvPr/>
          </p:nvSpPr>
          <p:spPr bwMode="auto">
            <a:xfrm>
              <a:off x="1498" y="2025"/>
              <a:ext cx="1314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29"/>
            <p:cNvSpPr>
              <a:spLocks noChangeShapeType="1"/>
            </p:cNvSpPr>
            <p:nvPr/>
          </p:nvSpPr>
          <p:spPr bwMode="auto">
            <a:xfrm flipV="1">
              <a:off x="1511" y="1692"/>
              <a:ext cx="1178" cy="3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Line 30"/>
            <p:cNvSpPr>
              <a:spLocks noChangeShapeType="1"/>
            </p:cNvSpPr>
            <p:nvPr/>
          </p:nvSpPr>
          <p:spPr bwMode="auto">
            <a:xfrm>
              <a:off x="1540" y="2025"/>
              <a:ext cx="12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31"/>
            <p:cNvSpPr>
              <a:spLocks noChangeShapeType="1"/>
            </p:cNvSpPr>
            <p:nvPr/>
          </p:nvSpPr>
          <p:spPr bwMode="auto">
            <a:xfrm flipV="1">
              <a:off x="1529" y="2467"/>
              <a:ext cx="2438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32"/>
            <p:cNvSpPr>
              <a:spLocks noChangeShapeType="1"/>
            </p:cNvSpPr>
            <p:nvPr/>
          </p:nvSpPr>
          <p:spPr bwMode="auto">
            <a:xfrm>
              <a:off x="2628" y="2187"/>
              <a:ext cx="12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Text Box 33"/>
            <p:cNvSpPr txBox="1">
              <a:spLocks noChangeArrowheads="1"/>
            </p:cNvSpPr>
            <p:nvPr/>
          </p:nvSpPr>
          <p:spPr bwMode="auto">
            <a:xfrm>
              <a:off x="3144" y="1412"/>
              <a:ext cx="505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en-US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4609" name="Line 34"/>
            <p:cNvSpPr>
              <a:spLocks noChangeShapeType="1"/>
            </p:cNvSpPr>
            <p:nvPr/>
          </p:nvSpPr>
          <p:spPr bwMode="auto">
            <a:xfrm flipH="1">
              <a:off x="2728" y="1608"/>
              <a:ext cx="251" cy="6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Text Box 35"/>
            <p:cNvSpPr txBox="1">
              <a:spLocks noChangeArrowheads="1"/>
            </p:cNvSpPr>
            <p:nvPr/>
          </p:nvSpPr>
          <p:spPr bwMode="auto">
            <a:xfrm>
              <a:off x="2558" y="2221"/>
              <a:ext cx="33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611" name="Line 36"/>
            <p:cNvSpPr>
              <a:spLocks noChangeShapeType="1"/>
            </p:cNvSpPr>
            <p:nvPr/>
          </p:nvSpPr>
          <p:spPr bwMode="auto">
            <a:xfrm>
              <a:off x="2686" y="2042"/>
              <a:ext cx="0" cy="2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37"/>
            <p:cNvSpPr>
              <a:spLocks noChangeShapeType="1"/>
            </p:cNvSpPr>
            <p:nvPr/>
          </p:nvSpPr>
          <p:spPr bwMode="auto">
            <a:xfrm>
              <a:off x="2686" y="2448"/>
              <a:ext cx="0" cy="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Oval 38"/>
            <p:cNvSpPr>
              <a:spLocks noChangeArrowheads="1"/>
            </p:cNvSpPr>
            <p:nvPr/>
          </p:nvSpPr>
          <p:spPr bwMode="auto">
            <a:xfrm>
              <a:off x="1598" y="1794"/>
              <a:ext cx="1088" cy="52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Text Box 39"/>
            <p:cNvSpPr txBox="1">
              <a:spLocks noChangeArrowheads="1"/>
            </p:cNvSpPr>
            <p:nvPr/>
          </p:nvSpPr>
          <p:spPr bwMode="auto">
            <a:xfrm>
              <a:off x="2058" y="2361"/>
              <a:ext cx="287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4615" name="Text Box 40"/>
            <p:cNvSpPr txBox="1">
              <a:spLocks noChangeArrowheads="1"/>
            </p:cNvSpPr>
            <p:nvPr/>
          </p:nvSpPr>
          <p:spPr bwMode="auto">
            <a:xfrm>
              <a:off x="2588" y="1837"/>
              <a:ext cx="337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616" name="Text Box 41"/>
            <p:cNvSpPr txBox="1">
              <a:spLocks noChangeArrowheads="1"/>
            </p:cNvSpPr>
            <p:nvPr/>
          </p:nvSpPr>
          <p:spPr bwMode="auto">
            <a:xfrm>
              <a:off x="2937" y="1794"/>
              <a:ext cx="58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b="1" baseline="-30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 b="1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4617" name="Text Box 42"/>
            <p:cNvSpPr txBox="1">
              <a:spLocks noChangeArrowheads="1"/>
            </p:cNvSpPr>
            <p:nvPr/>
          </p:nvSpPr>
          <p:spPr bwMode="auto">
            <a:xfrm>
              <a:off x="3063" y="2189"/>
              <a:ext cx="477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b="1" baseline="-30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618" name="Text Box 43"/>
            <p:cNvSpPr txBox="1">
              <a:spLocks noChangeArrowheads="1"/>
            </p:cNvSpPr>
            <p:nvPr/>
          </p:nvSpPr>
          <p:spPr bwMode="auto">
            <a:xfrm>
              <a:off x="1682" y="1746"/>
              <a:ext cx="753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b="1" i="1" baseline="-30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  <a:r>
                <a:rPr lang="ru-RU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</a:t>
              </a:r>
              <a:r>
                <a:rPr lang="ru-RU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</a:t>
              </a:r>
              <a:r>
                <a:rPr lang="ru-RU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4619" name="Text Box 44"/>
            <p:cNvSpPr txBox="1">
              <a:spLocks noChangeArrowheads="1"/>
            </p:cNvSpPr>
            <p:nvPr/>
          </p:nvSpPr>
          <p:spPr bwMode="auto">
            <a:xfrm>
              <a:off x="3314" y="1629"/>
              <a:ext cx="58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ru-RU" b="1" baseline="-30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ru-RU" b="1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4620" name="Text Box 45"/>
            <p:cNvSpPr txBox="1">
              <a:spLocks noChangeArrowheads="1"/>
            </p:cNvSpPr>
            <p:nvPr/>
          </p:nvSpPr>
          <p:spPr bwMode="auto">
            <a:xfrm>
              <a:off x="949" y="3744"/>
              <a:ext cx="343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b="1" i="1">
                  <a:cs typeface="Times New Roman" pitchFamily="18" charset="0"/>
                </a:rPr>
                <a:t>П</a:t>
              </a:r>
              <a:r>
                <a:rPr lang="ru-RU" b="1" baseline="-30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</a:t>
              </a:r>
            </a:p>
          </p:txBody>
        </p:sp>
        <p:sp>
          <p:nvSpPr>
            <p:cNvPr id="24621" name="Oval 46"/>
            <p:cNvSpPr>
              <a:spLocks noChangeArrowheads="1"/>
            </p:cNvSpPr>
            <p:nvPr/>
          </p:nvSpPr>
          <p:spPr bwMode="auto">
            <a:xfrm>
              <a:off x="2100" y="3297"/>
              <a:ext cx="1214" cy="24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22" name="Oval 47"/>
            <p:cNvSpPr>
              <a:spLocks noChangeArrowheads="1"/>
            </p:cNvSpPr>
            <p:nvPr/>
          </p:nvSpPr>
          <p:spPr bwMode="auto">
            <a:xfrm>
              <a:off x="2309" y="3338"/>
              <a:ext cx="796" cy="162"/>
            </a:xfrm>
            <a:prstGeom prst="ellipse">
              <a:avLst/>
            </a:prstGeom>
            <a:solidFill>
              <a:srgbClr val="969696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23" name="Text Box 48"/>
            <p:cNvSpPr txBox="1">
              <a:spLocks noChangeArrowheads="1"/>
            </p:cNvSpPr>
            <p:nvPr/>
          </p:nvSpPr>
          <p:spPr bwMode="auto">
            <a:xfrm>
              <a:off x="3732" y="2972"/>
              <a:ext cx="1381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i-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зона отражения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24624" name="Line 49"/>
            <p:cNvSpPr>
              <a:spLocks noChangeShapeType="1"/>
            </p:cNvSpPr>
            <p:nvPr/>
          </p:nvSpPr>
          <p:spPr bwMode="auto">
            <a:xfrm flipH="1">
              <a:off x="2937" y="3135"/>
              <a:ext cx="795" cy="2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5" name="Text Box 50"/>
            <p:cNvSpPr txBox="1">
              <a:spLocks noChangeArrowheads="1"/>
            </p:cNvSpPr>
            <p:nvPr/>
          </p:nvSpPr>
          <p:spPr bwMode="auto">
            <a:xfrm>
              <a:off x="3691" y="3338"/>
              <a:ext cx="14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+1</a:t>
              </a: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b="1">
                  <a:latin typeface="Times New Roman" pitchFamily="18" charset="0"/>
                  <a:cs typeface="Times New Roman" pitchFamily="18" charset="0"/>
                </a:rPr>
                <a:t>зона отражения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24626" name="Line 51"/>
            <p:cNvSpPr>
              <a:spLocks noChangeShapeType="1"/>
            </p:cNvSpPr>
            <p:nvPr/>
          </p:nvSpPr>
          <p:spPr bwMode="auto">
            <a:xfrm flipH="1" flipV="1">
              <a:off x="3188" y="3419"/>
              <a:ext cx="503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7" name="Text Box 52"/>
            <p:cNvSpPr txBox="1">
              <a:spLocks noChangeArrowheads="1"/>
            </p:cNvSpPr>
            <p:nvPr/>
          </p:nvSpPr>
          <p:spPr bwMode="auto">
            <a:xfrm>
              <a:off x="2726" y="1963"/>
              <a:ext cx="42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ru-RU" baseline="-300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24628" name="Line 53"/>
            <p:cNvSpPr>
              <a:spLocks noChangeShapeType="1"/>
            </p:cNvSpPr>
            <p:nvPr/>
          </p:nvSpPr>
          <p:spPr bwMode="auto">
            <a:xfrm flipH="1" flipV="1">
              <a:off x="2686" y="2566"/>
              <a:ext cx="42" cy="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9" name="Text Box 54"/>
            <p:cNvSpPr txBox="1">
              <a:spLocks noChangeArrowheads="1"/>
            </p:cNvSpPr>
            <p:nvPr/>
          </p:nvSpPr>
          <p:spPr bwMode="auto">
            <a:xfrm>
              <a:off x="2519" y="2972"/>
              <a:ext cx="460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4630" name="Line 55"/>
            <p:cNvSpPr>
              <a:spLocks noChangeShapeType="1"/>
            </p:cNvSpPr>
            <p:nvPr/>
          </p:nvSpPr>
          <p:spPr bwMode="auto">
            <a:xfrm>
              <a:off x="2728" y="3216"/>
              <a:ext cx="0" cy="2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1" name="Line 56"/>
            <p:cNvSpPr>
              <a:spLocks noChangeShapeType="1"/>
            </p:cNvSpPr>
            <p:nvPr/>
          </p:nvSpPr>
          <p:spPr bwMode="auto">
            <a:xfrm flipV="1">
              <a:off x="2979" y="1526"/>
              <a:ext cx="251" cy="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Rectangle 57"/>
            <p:cNvSpPr>
              <a:spLocks noChangeArrowheads="1"/>
            </p:cNvSpPr>
            <p:nvPr/>
          </p:nvSpPr>
          <p:spPr bwMode="auto">
            <a:xfrm>
              <a:off x="113" y="346"/>
              <a:ext cx="5489" cy="6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indent="450850" algn="just"/>
              <a:r>
                <a:rPr lang="ru-RU" sz="3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Круглое отверстие в бесконечном экране </a:t>
              </a:r>
              <a:endParaRPr lang="ru-RU" sz="32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indent="450850" algn="ctr"/>
              <a:r>
                <a:rPr lang="ru-RU" sz="3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и зона отражения</a:t>
              </a:r>
              <a:endParaRPr lang="ru-RU" sz="32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637155" y="6939280"/>
            <a:ext cx="198755" cy="193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743200" y="7039610"/>
            <a:ext cx="125984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840990" y="6947535"/>
            <a:ext cx="198755" cy="193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244215" y="6941820"/>
            <a:ext cx="198755" cy="193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884295" y="6941820"/>
            <a:ext cx="198755" cy="193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2074545" y="6406515"/>
            <a:ext cx="1916430" cy="1277620"/>
            <a:chOff x="0" y="0"/>
            <a:chExt cx="1916820" cy="1277815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99292" y="216877"/>
              <a:ext cx="973016" cy="885092"/>
              <a:chOff x="0" y="0"/>
              <a:chExt cx="973016" cy="885092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99292" y="158261"/>
                <a:ext cx="568325" cy="515620"/>
              </a:xfrm>
              <a:prstGeom prst="ellipse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0" y="0"/>
                <a:ext cx="973016" cy="885092"/>
              </a:xfrm>
              <a:prstGeom prst="ellipse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0" y="0"/>
              <a:ext cx="1916820" cy="1277815"/>
              <a:chOff x="0" y="0"/>
              <a:chExt cx="1916820" cy="1277815"/>
            </a:xfrm>
          </p:grpSpPr>
          <p:sp>
            <p:nvSpPr>
              <p:cNvPr id="10" name="Овал 9"/>
              <p:cNvSpPr/>
              <p:nvPr/>
            </p:nvSpPr>
            <p:spPr>
              <a:xfrm>
                <a:off x="967153" y="533400"/>
                <a:ext cx="198755" cy="193040"/>
              </a:xfrm>
              <a:prstGeom prst="ellipse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1" name="Группа 10"/>
              <p:cNvGrpSpPr/>
              <p:nvPr/>
            </p:nvGrpSpPr>
            <p:grpSpPr>
              <a:xfrm>
                <a:off x="0" y="0"/>
                <a:ext cx="1916820" cy="1277815"/>
                <a:chOff x="0" y="0"/>
                <a:chExt cx="1916820" cy="1277815"/>
              </a:xfrm>
            </p:grpSpPr>
            <p:sp>
              <p:nvSpPr>
                <p:cNvPr id="12" name="Овал 11"/>
                <p:cNvSpPr/>
                <p:nvPr/>
              </p:nvSpPr>
              <p:spPr>
                <a:xfrm>
                  <a:off x="0" y="23446"/>
                  <a:ext cx="1377462" cy="1254369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3" name="Полилиния 12"/>
                <p:cNvSpPr/>
                <p:nvPr/>
              </p:nvSpPr>
              <p:spPr>
                <a:xfrm>
                  <a:off x="1565030" y="0"/>
                  <a:ext cx="351790" cy="1254125"/>
                </a:xfrm>
                <a:custGeom>
                  <a:avLst/>
                  <a:gdLst>
                    <a:gd name="connsiteX0" fmla="*/ 0 w 351935"/>
                    <a:gd name="connsiteY0" fmla="*/ 0 h 1254369"/>
                    <a:gd name="connsiteX1" fmla="*/ 128954 w 351935"/>
                    <a:gd name="connsiteY1" fmla="*/ 134816 h 1254369"/>
                    <a:gd name="connsiteX2" fmla="*/ 269631 w 351935"/>
                    <a:gd name="connsiteY2" fmla="*/ 339969 h 1254369"/>
                    <a:gd name="connsiteX3" fmla="*/ 345831 w 351935"/>
                    <a:gd name="connsiteY3" fmla="*/ 609600 h 1254369"/>
                    <a:gd name="connsiteX4" fmla="*/ 345831 w 351935"/>
                    <a:gd name="connsiteY4" fmla="*/ 744416 h 1254369"/>
                    <a:gd name="connsiteX5" fmla="*/ 334108 w 351935"/>
                    <a:gd name="connsiteY5" fmla="*/ 890954 h 1254369"/>
                    <a:gd name="connsiteX6" fmla="*/ 263769 w 351935"/>
                    <a:gd name="connsiteY6" fmla="*/ 1060939 h 1254369"/>
                    <a:gd name="connsiteX7" fmla="*/ 146538 w 351935"/>
                    <a:gd name="connsiteY7" fmla="*/ 1254369 h 12543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1935" h="1254369">
                      <a:moveTo>
                        <a:pt x="0" y="0"/>
                      </a:moveTo>
                      <a:cubicBezTo>
                        <a:pt x="42008" y="39077"/>
                        <a:pt x="84016" y="78155"/>
                        <a:pt x="128954" y="134816"/>
                      </a:cubicBezTo>
                      <a:cubicBezTo>
                        <a:pt x="173892" y="191477"/>
                        <a:pt x="233485" y="260838"/>
                        <a:pt x="269631" y="339969"/>
                      </a:cubicBezTo>
                      <a:cubicBezTo>
                        <a:pt x="305777" y="419100"/>
                        <a:pt x="333131" y="542192"/>
                        <a:pt x="345831" y="609600"/>
                      </a:cubicBezTo>
                      <a:cubicBezTo>
                        <a:pt x="358531" y="677008"/>
                        <a:pt x="347785" y="697524"/>
                        <a:pt x="345831" y="744416"/>
                      </a:cubicBezTo>
                      <a:cubicBezTo>
                        <a:pt x="343877" y="791308"/>
                        <a:pt x="347785" y="838200"/>
                        <a:pt x="334108" y="890954"/>
                      </a:cubicBezTo>
                      <a:cubicBezTo>
                        <a:pt x="320431" y="943708"/>
                        <a:pt x="295031" y="1000370"/>
                        <a:pt x="263769" y="1060939"/>
                      </a:cubicBezTo>
                      <a:cubicBezTo>
                        <a:pt x="232507" y="1121508"/>
                        <a:pt x="189522" y="1187938"/>
                        <a:pt x="146538" y="1254369"/>
                      </a:cubicBezTo>
                    </a:path>
                  </a:pathLst>
                </a:cu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6" name="Овал 15"/>
          <p:cNvSpPr/>
          <p:nvPr/>
        </p:nvSpPr>
        <p:spPr>
          <a:xfrm>
            <a:off x="354584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62204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69824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2526030" y="6980555"/>
            <a:ext cx="274955" cy="25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1000" b="1" i="1">
                <a:effectLst/>
                <a:latin typeface="Times New Roman"/>
                <a:ea typeface="Calibri"/>
                <a:cs typeface="Times New Roman"/>
              </a:rPr>
              <a:t>T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3909060" y="6992620"/>
            <a:ext cx="274955" cy="25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1000" b="1" i="1">
                <a:effectLst/>
                <a:latin typeface="Times New Roman"/>
                <a:ea typeface="Calibri"/>
                <a:cs typeface="Times New Roman"/>
              </a:rPr>
              <a:t>R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96240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19705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92481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117850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329305" y="7009765"/>
            <a:ext cx="52705" cy="57785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962275" y="7039610"/>
            <a:ext cx="0" cy="62039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743200" y="7039610"/>
            <a:ext cx="5715" cy="62039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91610" y="7039610"/>
            <a:ext cx="5715" cy="49784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748915" y="7385050"/>
            <a:ext cx="124841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754630" y="7537450"/>
            <a:ext cx="22225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адпись 2"/>
          <p:cNvSpPr txBox="1">
            <a:spLocks noChangeArrowheads="1"/>
          </p:cNvSpPr>
          <p:nvPr/>
        </p:nvSpPr>
        <p:spPr bwMode="auto">
          <a:xfrm>
            <a:off x="2725420" y="7484745"/>
            <a:ext cx="27495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1000" b="1" i="1">
                <a:effectLst/>
                <a:latin typeface="Times New Roman"/>
                <a:ea typeface="Calibri"/>
                <a:cs typeface="Times New Roman"/>
                <a:sym typeface="Symbol"/>
              </a:rPr>
              <a:t>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Надпись 2"/>
          <p:cNvSpPr txBox="1">
            <a:spLocks noChangeArrowheads="1"/>
          </p:cNvSpPr>
          <p:nvPr/>
        </p:nvSpPr>
        <p:spPr bwMode="auto">
          <a:xfrm>
            <a:off x="3446145" y="7250430"/>
            <a:ext cx="274955" cy="2527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1000" b="1" i="1">
                <a:effectLst/>
                <a:latin typeface="Times New Roman"/>
                <a:ea typeface="Calibri"/>
                <a:cs typeface="Times New Roman"/>
              </a:rPr>
              <a:t>d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259316" y="3275401"/>
            <a:ext cx="69301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Схема распространения энергии излучателя </a:t>
            </a:r>
          </a:p>
          <a:p>
            <a:pPr lvl="0" algn="ctr" eaLnBrk="0" hangingPunct="0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принципам Ферма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Гюйгенса-Френеля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2074546" y="143635"/>
            <a:ext cx="5197757" cy="3224099"/>
            <a:chOff x="0" y="0"/>
            <a:chExt cx="2225786" cy="1279584"/>
          </a:xfrm>
        </p:grpSpPr>
        <p:sp>
          <p:nvSpPr>
            <p:cNvPr id="59" name="Овал 58"/>
            <p:cNvSpPr/>
            <p:nvPr/>
          </p:nvSpPr>
          <p:spPr>
            <a:xfrm>
              <a:off x="562707" y="533400"/>
              <a:ext cx="199292" cy="19313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>
              <a:off x="668215" y="633046"/>
              <a:ext cx="126023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Овал 60"/>
            <p:cNvSpPr/>
            <p:nvPr/>
          </p:nvSpPr>
          <p:spPr>
            <a:xfrm>
              <a:off x="767861" y="539261"/>
              <a:ext cx="198755" cy="1930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1166446" y="533400"/>
              <a:ext cx="198755" cy="1930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grpSp>
          <p:nvGrpSpPr>
            <p:cNvPr id="63" name="Группа 62"/>
            <p:cNvGrpSpPr/>
            <p:nvPr/>
          </p:nvGrpSpPr>
          <p:grpSpPr>
            <a:xfrm>
              <a:off x="0" y="0"/>
              <a:ext cx="2009970" cy="1277815"/>
              <a:chOff x="0" y="0"/>
              <a:chExt cx="2009970" cy="1277815"/>
            </a:xfrm>
          </p:grpSpPr>
          <p:sp>
            <p:nvSpPr>
              <p:cNvPr id="81" name="Овал 80"/>
              <p:cNvSpPr/>
              <p:nvPr/>
            </p:nvSpPr>
            <p:spPr>
              <a:xfrm>
                <a:off x="1811215" y="546719"/>
                <a:ext cx="198755" cy="1930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82" name="Группа 81"/>
              <p:cNvGrpSpPr/>
              <p:nvPr/>
            </p:nvGrpSpPr>
            <p:grpSpPr>
              <a:xfrm>
                <a:off x="0" y="0"/>
                <a:ext cx="1916820" cy="1277815"/>
                <a:chOff x="0" y="0"/>
                <a:chExt cx="1916820" cy="1277815"/>
              </a:xfrm>
            </p:grpSpPr>
            <p:grpSp>
              <p:nvGrpSpPr>
                <p:cNvPr id="83" name="Группа 82"/>
                <p:cNvGrpSpPr/>
                <p:nvPr/>
              </p:nvGrpSpPr>
              <p:grpSpPr>
                <a:xfrm>
                  <a:off x="199292" y="216877"/>
                  <a:ext cx="973016" cy="885092"/>
                  <a:chOff x="0" y="0"/>
                  <a:chExt cx="973016" cy="885092"/>
                </a:xfrm>
              </p:grpSpPr>
              <p:sp>
                <p:nvSpPr>
                  <p:cNvPr id="89" name="Овал 88"/>
                  <p:cNvSpPr/>
                  <p:nvPr/>
                </p:nvSpPr>
                <p:spPr>
                  <a:xfrm>
                    <a:off x="199292" y="158261"/>
                    <a:ext cx="568325" cy="51562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0" name="Овал 89"/>
                  <p:cNvSpPr/>
                  <p:nvPr/>
                </p:nvSpPr>
                <p:spPr>
                  <a:xfrm>
                    <a:off x="0" y="0"/>
                    <a:ext cx="973016" cy="885092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4" name="Группа 83"/>
                <p:cNvGrpSpPr/>
                <p:nvPr/>
              </p:nvGrpSpPr>
              <p:grpSpPr>
                <a:xfrm>
                  <a:off x="0" y="0"/>
                  <a:ext cx="1916820" cy="1277815"/>
                  <a:chOff x="0" y="0"/>
                  <a:chExt cx="1916820" cy="1277815"/>
                </a:xfrm>
              </p:grpSpPr>
              <p:sp>
                <p:nvSpPr>
                  <p:cNvPr id="85" name="Овал 84"/>
                  <p:cNvSpPr/>
                  <p:nvPr/>
                </p:nvSpPr>
                <p:spPr>
                  <a:xfrm>
                    <a:off x="967153" y="533400"/>
                    <a:ext cx="198755" cy="193040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86" name="Группа 85"/>
                  <p:cNvGrpSpPr/>
                  <p:nvPr/>
                </p:nvGrpSpPr>
                <p:grpSpPr>
                  <a:xfrm>
                    <a:off x="0" y="0"/>
                    <a:ext cx="1916820" cy="1277815"/>
                    <a:chOff x="0" y="0"/>
                    <a:chExt cx="1916820" cy="1277815"/>
                  </a:xfrm>
                </p:grpSpPr>
                <p:sp>
                  <p:nvSpPr>
                    <p:cNvPr id="87" name="Овал 86"/>
                    <p:cNvSpPr/>
                    <p:nvPr/>
                  </p:nvSpPr>
                  <p:spPr>
                    <a:xfrm>
                      <a:off x="0" y="23446"/>
                      <a:ext cx="1377462" cy="1254369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" name="Полилиния 87"/>
                    <p:cNvSpPr/>
                    <p:nvPr/>
                  </p:nvSpPr>
                  <p:spPr>
                    <a:xfrm>
                      <a:off x="1565030" y="0"/>
                      <a:ext cx="351790" cy="1254125"/>
                    </a:xfrm>
                    <a:custGeom>
                      <a:avLst/>
                      <a:gdLst>
                        <a:gd name="connsiteX0" fmla="*/ 0 w 351935"/>
                        <a:gd name="connsiteY0" fmla="*/ 0 h 1254369"/>
                        <a:gd name="connsiteX1" fmla="*/ 128954 w 351935"/>
                        <a:gd name="connsiteY1" fmla="*/ 134816 h 1254369"/>
                        <a:gd name="connsiteX2" fmla="*/ 269631 w 351935"/>
                        <a:gd name="connsiteY2" fmla="*/ 339969 h 1254369"/>
                        <a:gd name="connsiteX3" fmla="*/ 345831 w 351935"/>
                        <a:gd name="connsiteY3" fmla="*/ 609600 h 1254369"/>
                        <a:gd name="connsiteX4" fmla="*/ 345831 w 351935"/>
                        <a:gd name="connsiteY4" fmla="*/ 744416 h 1254369"/>
                        <a:gd name="connsiteX5" fmla="*/ 334108 w 351935"/>
                        <a:gd name="connsiteY5" fmla="*/ 890954 h 1254369"/>
                        <a:gd name="connsiteX6" fmla="*/ 263769 w 351935"/>
                        <a:gd name="connsiteY6" fmla="*/ 1060939 h 1254369"/>
                        <a:gd name="connsiteX7" fmla="*/ 146538 w 351935"/>
                        <a:gd name="connsiteY7" fmla="*/ 1254369 h 12543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351935" h="1254369">
                          <a:moveTo>
                            <a:pt x="0" y="0"/>
                          </a:moveTo>
                          <a:cubicBezTo>
                            <a:pt x="42008" y="39077"/>
                            <a:pt x="84016" y="78155"/>
                            <a:pt x="128954" y="134816"/>
                          </a:cubicBezTo>
                          <a:cubicBezTo>
                            <a:pt x="173892" y="191477"/>
                            <a:pt x="233485" y="260838"/>
                            <a:pt x="269631" y="339969"/>
                          </a:cubicBezTo>
                          <a:cubicBezTo>
                            <a:pt x="305777" y="419100"/>
                            <a:pt x="333131" y="542192"/>
                            <a:pt x="345831" y="609600"/>
                          </a:cubicBezTo>
                          <a:cubicBezTo>
                            <a:pt x="358531" y="677008"/>
                            <a:pt x="347785" y="697524"/>
                            <a:pt x="345831" y="744416"/>
                          </a:cubicBezTo>
                          <a:cubicBezTo>
                            <a:pt x="343877" y="791308"/>
                            <a:pt x="347785" y="838200"/>
                            <a:pt x="334108" y="890954"/>
                          </a:cubicBezTo>
                          <a:cubicBezTo>
                            <a:pt x="320431" y="943708"/>
                            <a:pt x="295031" y="1000370"/>
                            <a:pt x="263769" y="1060939"/>
                          </a:cubicBezTo>
                          <a:cubicBezTo>
                            <a:pt x="232507" y="1121508"/>
                            <a:pt x="189522" y="1187938"/>
                            <a:pt x="146538" y="1254369"/>
                          </a:cubicBezTo>
                        </a:path>
                      </a:pathLst>
                    </a:cu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sp>
          <p:nvSpPr>
            <p:cNvPr id="64" name="Овал 63"/>
            <p:cNvSpPr/>
            <p:nvPr/>
          </p:nvSpPr>
          <p:spPr>
            <a:xfrm>
              <a:off x="1471246" y="603738"/>
              <a:ext cx="52754" cy="5822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547446" y="603738"/>
              <a:ext cx="52705" cy="5778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623646" y="603738"/>
              <a:ext cx="52754" cy="5822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Надпись 2"/>
            <p:cNvSpPr txBox="1">
              <a:spLocks noChangeArrowheads="1"/>
            </p:cNvSpPr>
            <p:nvPr/>
          </p:nvSpPr>
          <p:spPr bwMode="auto">
            <a:xfrm>
              <a:off x="451338" y="574430"/>
              <a:ext cx="275492" cy="164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b="1" i="1" dirty="0">
                  <a:effectLst/>
                  <a:latin typeface="Times New Roman"/>
                  <a:ea typeface="Calibri"/>
                  <a:cs typeface="Times New Roman"/>
                </a:rPr>
                <a:t>T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8" name="Надпись 2"/>
            <p:cNvSpPr txBox="1">
              <a:spLocks noChangeArrowheads="1"/>
            </p:cNvSpPr>
            <p:nvPr/>
          </p:nvSpPr>
          <p:spPr bwMode="auto">
            <a:xfrm>
              <a:off x="2008110" y="610382"/>
              <a:ext cx="217676" cy="164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b="1" i="1" dirty="0">
                  <a:effectLst/>
                  <a:latin typeface="Times New Roman"/>
                  <a:ea typeface="Calibri"/>
                  <a:cs typeface="Times New Roman"/>
                </a:rPr>
                <a:t>R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9" name="Овал 68"/>
            <p:cNvSpPr/>
            <p:nvPr/>
          </p:nvSpPr>
          <p:spPr>
            <a:xfrm>
              <a:off x="1887415" y="603738"/>
              <a:ext cx="52705" cy="5778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644769" y="603738"/>
              <a:ext cx="52705" cy="5778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849923" y="603738"/>
              <a:ext cx="52754" cy="5822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1043353" y="603738"/>
              <a:ext cx="52754" cy="5822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1254369" y="603738"/>
              <a:ext cx="52754" cy="58225"/>
            </a:xfrm>
            <a:prstGeom prst="ellipse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74" name="Прямая соединительная линия 73"/>
            <p:cNvCxnSpPr/>
            <p:nvPr/>
          </p:nvCxnSpPr>
          <p:spPr>
            <a:xfrm>
              <a:off x="885092" y="633046"/>
              <a:ext cx="0" cy="620888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668215" y="633046"/>
              <a:ext cx="5715" cy="62039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1916723" y="633046"/>
              <a:ext cx="5715" cy="49784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 стрелкой 76"/>
            <p:cNvCxnSpPr/>
            <p:nvPr/>
          </p:nvCxnSpPr>
          <p:spPr>
            <a:xfrm>
              <a:off x="674077" y="978876"/>
              <a:ext cx="124850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/>
            <p:nvPr/>
          </p:nvCxnSpPr>
          <p:spPr>
            <a:xfrm>
              <a:off x="679938" y="1131276"/>
              <a:ext cx="22273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Надпись 2"/>
            <p:cNvSpPr txBox="1">
              <a:spLocks noChangeArrowheads="1"/>
            </p:cNvSpPr>
            <p:nvPr/>
          </p:nvSpPr>
          <p:spPr bwMode="auto">
            <a:xfrm>
              <a:off x="715490" y="1115508"/>
              <a:ext cx="122706" cy="164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b="1" i="1" dirty="0">
                  <a:effectLst/>
                  <a:latin typeface="Times New Roman"/>
                  <a:ea typeface="Calibri"/>
                  <a:cs typeface="Times New Roman"/>
                  <a:sym typeface="Symbol"/>
                </a:rPr>
                <a:t>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0" name="Надпись 2"/>
            <p:cNvSpPr txBox="1">
              <a:spLocks noChangeArrowheads="1"/>
            </p:cNvSpPr>
            <p:nvPr/>
          </p:nvSpPr>
          <p:spPr bwMode="auto">
            <a:xfrm>
              <a:off x="1127277" y="879714"/>
              <a:ext cx="179846" cy="1777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b="1" i="1" dirty="0">
                  <a:effectLst/>
                  <a:latin typeface="Times New Roman"/>
                  <a:ea typeface="Calibri"/>
                  <a:cs typeface="Times New Roman"/>
                </a:rPr>
                <a:t>d</a:t>
              </a:r>
              <a:endParaRPr lang="ru-RU" sz="2000" b="1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91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" name="Объект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467412"/>
              </p:ext>
            </p:extLst>
          </p:nvPr>
        </p:nvGraphicFramePr>
        <p:xfrm>
          <a:off x="1649624" y="4959622"/>
          <a:ext cx="1617231" cy="1124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Формула" r:id="rId3" imgW="622030" imgH="431613" progId="Equation.3">
                  <p:embed/>
                </p:oleObj>
              </mc:Choice>
              <mc:Fallback>
                <p:oleObj name="Формула" r:id="rId3" imgW="622030" imgH="431613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624" y="4959622"/>
                        <a:ext cx="1617231" cy="11246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" name="Объект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117155"/>
              </p:ext>
            </p:extLst>
          </p:nvPr>
        </p:nvGraphicFramePr>
        <p:xfrm>
          <a:off x="4641759" y="4826478"/>
          <a:ext cx="2900571" cy="112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Формула" r:id="rId5" imgW="1079500" imgH="419100" progId="Equation.3">
                  <p:embed/>
                </p:oleObj>
              </mc:Choice>
              <mc:Fallback>
                <p:oleObj name="Формула" r:id="rId5" imgW="1079500" imgH="4191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759" y="4826478"/>
                        <a:ext cx="2900571" cy="11228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83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55860" y="966401"/>
            <a:ext cx="8322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944264" y="1880801"/>
            <a:ext cx="12554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6515" y="233645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Выберем шаг удаления приёмника от передатчика, равным длине волны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радиосигнала. Нетрудно убедиться, что значения мощности радиоволны на расстоянии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будут одинаковы для обоих случаев. То есть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998159"/>
              </p:ext>
            </p:extLst>
          </p:nvPr>
        </p:nvGraphicFramePr>
        <p:xfrm>
          <a:off x="2544647" y="2528900"/>
          <a:ext cx="3709163" cy="103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2" name="Формула" r:id="rId3" imgW="1498600" imgH="419100" progId="Equation.3">
                  <p:embed/>
                </p:oleObj>
              </mc:Choice>
              <mc:Fallback>
                <p:oleObj name="Формула" r:id="rId3" imgW="14986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647" y="2528900"/>
                        <a:ext cx="3709163" cy="1035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16505" y="3462390"/>
            <a:ext cx="8865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 уже со второго шага ситуация меняется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26026"/>
              </p:ext>
            </p:extLst>
          </p:nvPr>
        </p:nvGraphicFramePr>
        <p:xfrm>
          <a:off x="1421650" y="4014065"/>
          <a:ext cx="2734210" cy="585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3" name="Формула" r:id="rId5" imgW="1066800" imgH="228600" progId="Equation.3">
                  <p:embed/>
                </p:oleObj>
              </mc:Choice>
              <mc:Fallback>
                <p:oleObj name="Формула" r:id="rId5" imgW="10668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650" y="4014065"/>
                        <a:ext cx="2734210" cy="5859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172878"/>
              </p:ext>
            </p:extLst>
          </p:nvPr>
        </p:nvGraphicFramePr>
        <p:xfrm>
          <a:off x="4977045" y="3969060"/>
          <a:ext cx="2632790" cy="58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4" name="Формула" r:id="rId7" imgW="1028700" imgH="228600" progId="Equation.3">
                  <p:embed/>
                </p:oleObj>
              </mc:Choice>
              <mc:Fallback>
                <p:oleObj name="Формула" r:id="rId7" imgW="10287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045" y="3969060"/>
                        <a:ext cx="2632790" cy="585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161510" y="5127575"/>
            <a:ext cx="990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Далее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1887"/>
              </p:ext>
            </p:extLst>
          </p:nvPr>
        </p:nvGraphicFramePr>
        <p:xfrm>
          <a:off x="1394772" y="5049180"/>
          <a:ext cx="2689674" cy="58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" name="Формула" r:id="rId9" imgW="1054100" imgH="228600" progId="Equation.3">
                  <p:embed/>
                </p:oleObj>
              </mc:Choice>
              <mc:Fallback>
                <p:oleObj name="Формула" r:id="rId9" imgW="10541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772" y="5049180"/>
                        <a:ext cx="2689674" cy="585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352180"/>
              </p:ext>
            </p:extLst>
          </p:nvPr>
        </p:nvGraphicFramePr>
        <p:xfrm>
          <a:off x="4887036" y="4869443"/>
          <a:ext cx="2790309" cy="62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Формула" r:id="rId11" imgW="1016000" imgH="228600" progId="Equation.3">
                  <p:embed/>
                </p:oleObj>
              </mc:Choice>
              <mc:Fallback>
                <p:oleObj name="Формула" r:id="rId11" imgW="101600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036" y="4869443"/>
                        <a:ext cx="2790309" cy="62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4304582" y="544261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357596"/>
              </p:ext>
            </p:extLst>
          </p:nvPr>
        </p:nvGraphicFramePr>
        <p:xfrm>
          <a:off x="1376645" y="5823910"/>
          <a:ext cx="3105345" cy="66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Формула" r:id="rId13" imgW="1066800" imgH="228600" progId="Equation.3">
                  <p:embed/>
                </p:oleObj>
              </mc:Choice>
              <mc:Fallback>
                <p:oleObj name="Формула" r:id="rId13" imgW="106680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645" y="5823910"/>
                        <a:ext cx="3105345" cy="665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25709"/>
              </p:ext>
            </p:extLst>
          </p:nvPr>
        </p:nvGraphicFramePr>
        <p:xfrm>
          <a:off x="4960957" y="5769261"/>
          <a:ext cx="2835316" cy="63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Формула" r:id="rId15" imgW="1028700" imgH="228600" progId="Equation.3">
                  <p:embed/>
                </p:oleObj>
              </mc:Choice>
              <mc:Fallback>
                <p:oleObj name="Формула" r:id="rId15" imgW="102870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57" y="5769261"/>
                        <a:ext cx="2835316" cy="630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3459527" y="6264315"/>
            <a:ext cx="21181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49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2627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0" y="3068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79388" y="260350"/>
            <a:ext cx="8785225" cy="6450013"/>
            <a:chOff x="113" y="164"/>
            <a:chExt cx="5534" cy="4063"/>
          </a:xfrm>
        </p:grpSpPr>
        <p:graphicFrame>
          <p:nvGraphicFramePr>
            <p:cNvPr id="25606" name="Object 8"/>
            <p:cNvGraphicFramePr>
              <a:graphicFrameLocks noChangeAspect="1"/>
            </p:cNvGraphicFramePr>
            <p:nvPr/>
          </p:nvGraphicFramePr>
          <p:xfrm>
            <a:off x="2290" y="709"/>
            <a:ext cx="1815" cy="7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8" name="Формула" r:id="rId3" imgW="1129810" imgH="482391" progId="Equation.3">
                    <p:embed/>
                  </p:oleObj>
                </mc:Choice>
                <mc:Fallback>
                  <p:oleObj name="Формула" r:id="rId3" imgW="1129810" imgH="482391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709"/>
                          <a:ext cx="1815" cy="7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5607" name="Group 9"/>
            <p:cNvGrpSpPr>
              <a:grpSpLocks/>
            </p:cNvGrpSpPr>
            <p:nvPr/>
          </p:nvGrpSpPr>
          <p:grpSpPr bwMode="auto">
            <a:xfrm>
              <a:off x="930" y="1525"/>
              <a:ext cx="4082" cy="1179"/>
              <a:chOff x="502" y="1751"/>
              <a:chExt cx="4601" cy="1588"/>
            </a:xfrm>
          </p:grpSpPr>
          <p:sp>
            <p:nvSpPr>
              <p:cNvPr id="25611" name="Text Box 10"/>
              <p:cNvSpPr txBox="1">
                <a:spLocks noChangeArrowheads="1"/>
              </p:cNvSpPr>
              <p:nvPr/>
            </p:nvSpPr>
            <p:spPr bwMode="auto">
              <a:xfrm>
                <a:off x="4190" y="2383"/>
                <a:ext cx="295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FFFFFF"/>
                    </a:solidFill>
                    <a:latin typeface="Times New Roman" pitchFamily="18" charset="0"/>
                  </a:rPr>
                  <a:t>в</a:t>
                </a:r>
                <a:endParaRPr lang="ru-RU" b="1"/>
              </a:p>
            </p:txBody>
          </p:sp>
          <p:sp>
            <p:nvSpPr>
              <p:cNvPr id="25612" name="Text Box 11"/>
              <p:cNvSpPr txBox="1">
                <a:spLocks noChangeArrowheads="1"/>
              </p:cNvSpPr>
              <p:nvPr/>
            </p:nvSpPr>
            <p:spPr bwMode="auto">
              <a:xfrm>
                <a:off x="1637" y="2890"/>
                <a:ext cx="487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FFFFFF"/>
                    </a:solidFill>
                    <a:latin typeface="Times New Roman" pitchFamily="18" charset="0"/>
                  </a:rPr>
                  <a:t>а</a:t>
                </a:r>
                <a:endParaRPr lang="ru-RU" b="1"/>
              </a:p>
            </p:txBody>
          </p:sp>
          <p:sp>
            <p:nvSpPr>
              <p:cNvPr id="25613" name="Text Box 12"/>
              <p:cNvSpPr txBox="1">
                <a:spLocks noChangeArrowheads="1"/>
              </p:cNvSpPr>
              <p:nvPr/>
            </p:nvSpPr>
            <p:spPr bwMode="auto">
              <a:xfrm>
                <a:off x="4139" y="2876"/>
                <a:ext cx="488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 i="1">
                    <a:solidFill>
                      <a:srgbClr val="FFFFFF"/>
                    </a:solidFill>
                    <a:latin typeface="Times New Roman" pitchFamily="18" charset="0"/>
                  </a:rPr>
                  <a:t>б</a:t>
                </a:r>
                <a:endParaRPr lang="ru-RU" b="1">
                  <a:latin typeface="Times New Roman" pitchFamily="18" charset="0"/>
                </a:endParaRPr>
              </a:p>
            </p:txBody>
          </p:sp>
          <p:grpSp>
            <p:nvGrpSpPr>
              <p:cNvPr id="25614" name="Group 13"/>
              <p:cNvGrpSpPr>
                <a:grpSpLocks/>
              </p:cNvGrpSpPr>
              <p:nvPr/>
            </p:nvGrpSpPr>
            <p:grpSpPr bwMode="auto">
              <a:xfrm>
                <a:off x="502" y="1751"/>
                <a:ext cx="4601" cy="1588"/>
                <a:chOff x="2955" y="10995"/>
                <a:chExt cx="6954" cy="2343"/>
              </a:xfrm>
            </p:grpSpPr>
            <p:sp>
              <p:nvSpPr>
                <p:cNvPr id="25618" name="Rectangle 14"/>
                <p:cNvSpPr>
                  <a:spLocks noChangeArrowheads="1"/>
                </p:cNvSpPr>
                <p:nvPr/>
              </p:nvSpPr>
              <p:spPr bwMode="auto">
                <a:xfrm>
                  <a:off x="2955" y="10995"/>
                  <a:ext cx="6954" cy="2337"/>
                </a:xfrm>
                <a:prstGeom prst="rect">
                  <a:avLst/>
                </a:prstGeom>
                <a:solidFill>
                  <a:srgbClr val="3333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19" name="Oval 15"/>
                <p:cNvSpPr>
                  <a:spLocks noChangeArrowheads="1"/>
                </p:cNvSpPr>
                <p:nvPr/>
              </p:nvSpPr>
              <p:spPr bwMode="auto">
                <a:xfrm>
                  <a:off x="8411" y="11609"/>
                  <a:ext cx="961" cy="882"/>
                </a:xfrm>
                <a:prstGeom prst="ellipse">
                  <a:avLst/>
                </a:prstGeom>
                <a:solidFill>
                  <a:srgbClr val="C0C0C0">
                    <a:alpha val="78822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0" name="Oval 16"/>
                <p:cNvSpPr>
                  <a:spLocks noChangeArrowheads="1"/>
                </p:cNvSpPr>
                <p:nvPr/>
              </p:nvSpPr>
              <p:spPr bwMode="auto">
                <a:xfrm>
                  <a:off x="8521" y="11684"/>
                  <a:ext cx="745" cy="723"/>
                </a:xfrm>
                <a:prstGeom prst="ellipse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1" name="Oval 17"/>
                <p:cNvSpPr>
                  <a:spLocks noChangeArrowheads="1"/>
                </p:cNvSpPr>
                <p:nvPr/>
              </p:nvSpPr>
              <p:spPr bwMode="auto">
                <a:xfrm>
                  <a:off x="3708" y="11746"/>
                  <a:ext cx="542" cy="51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2" name="Oval 18"/>
                <p:cNvSpPr>
                  <a:spLocks noChangeArrowheads="1"/>
                </p:cNvSpPr>
                <p:nvPr/>
              </p:nvSpPr>
              <p:spPr bwMode="auto">
                <a:xfrm>
                  <a:off x="6017" y="11632"/>
                  <a:ext cx="745" cy="723"/>
                </a:xfrm>
                <a:prstGeom prst="ellipse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3" name="Oval 19"/>
                <p:cNvSpPr>
                  <a:spLocks noChangeArrowheads="1"/>
                </p:cNvSpPr>
                <p:nvPr/>
              </p:nvSpPr>
              <p:spPr bwMode="auto">
                <a:xfrm>
                  <a:off x="6115" y="11746"/>
                  <a:ext cx="542" cy="51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4" name="Oval 20"/>
                <p:cNvSpPr>
                  <a:spLocks noChangeArrowheads="1"/>
                </p:cNvSpPr>
                <p:nvPr/>
              </p:nvSpPr>
              <p:spPr bwMode="auto">
                <a:xfrm>
                  <a:off x="8610" y="11786"/>
                  <a:ext cx="542" cy="51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696" y="12933"/>
                  <a:ext cx="497" cy="4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b="1" i="1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а</a:t>
                  </a:r>
                  <a:endParaRPr lang="ru-RU" b="1">
                    <a:latin typeface="Times New Roman" pitchFamily="18" charset="0"/>
                  </a:endParaRPr>
                </a:p>
              </p:txBody>
            </p:sp>
            <p:sp>
              <p:nvSpPr>
                <p:cNvPr id="2562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6245" y="12920"/>
                  <a:ext cx="497" cy="4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b="1" i="1">
                      <a:solidFill>
                        <a:srgbClr val="FFFFFF"/>
                      </a:solidFill>
                      <a:cs typeface="Times New Roman" pitchFamily="18" charset="0"/>
                    </a:rPr>
                    <a:t>б</a:t>
                  </a:r>
                  <a:endParaRPr lang="ru-RU" b="1"/>
                </a:p>
              </p:txBody>
            </p:sp>
            <p:sp>
              <p:nvSpPr>
                <p:cNvPr id="2562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753" y="12863"/>
                  <a:ext cx="497" cy="4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b="1" i="1">
                      <a:solidFill>
                        <a:srgbClr val="FFFFFF"/>
                      </a:solidFill>
                      <a:cs typeface="Times New Roman" pitchFamily="18" charset="0"/>
                    </a:rPr>
                    <a:t>в</a:t>
                  </a:r>
                  <a:endParaRPr lang="ru-RU" b="1"/>
                </a:p>
              </p:txBody>
            </p:sp>
          </p:grpSp>
          <p:sp>
            <p:nvSpPr>
              <p:cNvPr id="25615" name="Line 24"/>
              <p:cNvSpPr>
                <a:spLocks noChangeShapeType="1"/>
              </p:cNvSpPr>
              <p:nvPr/>
            </p:nvSpPr>
            <p:spPr bwMode="auto">
              <a:xfrm flipV="1">
                <a:off x="841" y="2553"/>
                <a:ext cx="189" cy="1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6" name="Line 25"/>
              <p:cNvSpPr>
                <a:spLocks noChangeShapeType="1"/>
              </p:cNvSpPr>
              <p:nvPr/>
            </p:nvSpPr>
            <p:spPr bwMode="auto">
              <a:xfrm flipH="1">
                <a:off x="1331" y="2109"/>
                <a:ext cx="302" cy="19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7" name="Text Box 26"/>
              <p:cNvSpPr txBox="1">
                <a:spLocks noChangeArrowheads="1"/>
              </p:cNvSpPr>
              <p:nvPr/>
            </p:nvSpPr>
            <p:spPr bwMode="auto">
              <a:xfrm>
                <a:off x="1021" y="2306"/>
                <a:ext cx="453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b="1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b="1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</a:t>
                </a:r>
                <a:r>
                  <a:rPr lang="ru-RU" b="1" baseline="-3000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b="1" i="1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sp>
          <p:nvSpPr>
            <p:cNvPr id="25608" name="Rectangle 27"/>
            <p:cNvSpPr>
              <a:spLocks noChangeArrowheads="1"/>
            </p:cNvSpPr>
            <p:nvPr/>
          </p:nvSpPr>
          <p:spPr bwMode="auto">
            <a:xfrm>
              <a:off x="113" y="164"/>
              <a:ext cx="553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800" b="1">
                  <a:solidFill>
                    <a:srgbClr val="0000FF"/>
                  </a:solidFill>
                  <a:latin typeface="Times New Roman" pitchFamily="18" charset="0"/>
                </a:rPr>
                <a:t>Зоны Френеля</a:t>
              </a:r>
              <a:r>
                <a:rPr lang="ru-RU" sz="2800" b="1">
                  <a:latin typeface="Times New Roman" pitchFamily="18" charset="0"/>
                </a:rPr>
                <a:t> на принимающей плоскости для различных диаметров отверстия</a:t>
              </a:r>
            </a:p>
          </p:txBody>
        </p:sp>
        <p:graphicFrame>
          <p:nvGraphicFramePr>
            <p:cNvPr id="25609" name="Object 28"/>
            <p:cNvGraphicFramePr>
              <a:graphicFrameLocks noChangeAspect="1"/>
            </p:cNvGraphicFramePr>
            <p:nvPr/>
          </p:nvGraphicFramePr>
          <p:xfrm>
            <a:off x="2070" y="2795"/>
            <a:ext cx="1536" cy="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9" name="Формула" r:id="rId5" imgW="1282700" imgH="444500" progId="Equation.3">
                    <p:embed/>
                  </p:oleObj>
                </mc:Choice>
                <mc:Fallback>
                  <p:oleObj name="Формула" r:id="rId5" imgW="1282700" imgH="4445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0" y="2795"/>
                          <a:ext cx="1536" cy="5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0" name="Text Box 29"/>
            <p:cNvSpPr txBox="1">
              <a:spLocks noChangeArrowheads="1"/>
            </p:cNvSpPr>
            <p:nvPr/>
          </p:nvSpPr>
          <p:spPr bwMode="auto">
            <a:xfrm>
              <a:off x="158" y="3249"/>
              <a:ext cx="5489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Максимумы</a:t>
              </a:r>
              <a:r>
                <a:rPr lang="ru-RU" sz="2400" b="1">
                  <a:latin typeface="Times New Roman" pitchFamily="18" charset="0"/>
                </a:rPr>
                <a:t> будут при</a:t>
              </a:r>
              <a:r>
                <a:rPr lang="ru-RU" sz="2400" b="1" i="1">
                  <a:latin typeface="Times New Roman" pitchFamily="18" charset="0"/>
                </a:rPr>
                <a:t>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нечётном</a:t>
              </a:r>
              <a:r>
                <a:rPr lang="ru-RU" sz="2400" b="1">
                  <a:latin typeface="Times New Roman" pitchFamily="18" charset="0"/>
                </a:rPr>
                <a:t> </a:t>
              </a:r>
              <a:r>
                <a:rPr lang="ru-RU" sz="2400" b="1" i="1">
                  <a:latin typeface="Times New Roman" pitchFamily="18" charset="0"/>
                </a:rPr>
                <a:t>п</a:t>
              </a:r>
              <a:r>
                <a:rPr lang="ru-RU" sz="2400" b="1">
                  <a:latin typeface="Times New Roman" pitchFamily="18" charset="0"/>
                </a:rPr>
                <a:t>, а минимумы </a:t>
              </a:r>
              <a:r>
                <a:rPr lang="ru-RU" sz="2400" b="1" i="1">
                  <a:latin typeface="Times New Roman" pitchFamily="18" charset="0"/>
                </a:rPr>
                <a:t>- </a:t>
              </a:r>
              <a:r>
                <a:rPr lang="ru-RU" sz="2400" b="1">
                  <a:latin typeface="Times New Roman" pitchFamily="18" charset="0"/>
                </a:rPr>
                <a:t>при чётном</a:t>
              </a:r>
              <a:r>
                <a:rPr lang="ru-RU" sz="2400" b="1" i="1">
                  <a:latin typeface="Times New Roman" pitchFamily="18" charset="0"/>
                </a:rPr>
                <a:t> п</a:t>
              </a:r>
              <a:r>
                <a:rPr lang="ru-RU" sz="2400" b="1">
                  <a:latin typeface="Times New Roman" pitchFamily="18" charset="0"/>
                </a:rPr>
                <a:t>.</a:t>
              </a:r>
              <a:r>
                <a:rPr lang="ru-RU" sz="2400" b="1"/>
                <a:t>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</a:rPr>
                <a:t>Минимальной зоной</a:t>
              </a:r>
              <a:r>
                <a:rPr lang="ru-RU" sz="2400" b="1">
                  <a:latin typeface="Times New Roman" pitchFamily="18" charset="0"/>
                </a:rPr>
                <a:t> называют отверстие экрана, при котором </a:t>
              </a:r>
              <a:r>
                <a:rPr lang="ru-RU" sz="2400" b="1" i="1">
                  <a:latin typeface="Times New Roman" pitchFamily="18" charset="0"/>
                </a:rPr>
                <a:t>Е/Е</a:t>
              </a:r>
              <a:r>
                <a:rPr lang="ru-RU" sz="2400" b="1" baseline="-25000">
                  <a:latin typeface="Times New Roman" pitchFamily="18" charset="0"/>
                </a:rPr>
                <a:t>0</a:t>
              </a:r>
              <a:r>
                <a:rPr lang="ru-RU" sz="2400" b="1" i="1" baseline="-25000">
                  <a:latin typeface="Times New Roman" pitchFamily="18" charset="0"/>
                </a:rPr>
                <a:t> </a:t>
              </a:r>
              <a:r>
                <a:rPr lang="ru-RU" sz="2400" b="1">
                  <a:latin typeface="Times New Roman" pitchFamily="18" charset="0"/>
                </a:rPr>
                <a:t>= 1, то есть достигается амплитуда, равная напряжённости поля при отсутствии экрана.</a:t>
              </a:r>
              <a:r>
                <a:rPr lang="ru-RU" sz="2400" b="1"/>
                <a:t> 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4"/>
          <p:cNvGrpSpPr>
            <a:grpSpLocks/>
          </p:cNvGrpSpPr>
          <p:nvPr/>
        </p:nvGrpSpPr>
        <p:grpSpPr bwMode="auto">
          <a:xfrm>
            <a:off x="134938" y="395288"/>
            <a:ext cx="8712200" cy="6054725"/>
            <a:chOff x="0" y="249"/>
            <a:chExt cx="5760" cy="3814"/>
          </a:xfrm>
        </p:grpSpPr>
        <p:sp>
          <p:nvSpPr>
            <p:cNvPr id="26627" name="Rectangle 5"/>
            <p:cNvSpPr>
              <a:spLocks noChangeArrowheads="1"/>
            </p:cNvSpPr>
            <p:nvPr/>
          </p:nvSpPr>
          <p:spPr bwMode="auto">
            <a:xfrm>
              <a:off x="0" y="958"/>
              <a:ext cx="576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pic>
          <p:nvPicPr>
            <p:cNvPr id="26628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958"/>
              <a:ext cx="4332" cy="31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29" name="Rectangle 7"/>
            <p:cNvSpPr>
              <a:spLocks noChangeArrowheads="1"/>
            </p:cNvSpPr>
            <p:nvPr/>
          </p:nvSpPr>
          <p:spPr bwMode="auto">
            <a:xfrm>
              <a:off x="90" y="249"/>
              <a:ext cx="503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Зависимость относительной амплитуды поля </a:t>
              </a:r>
            </a:p>
            <a:p>
              <a:pPr algn="ctr"/>
              <a:r>
                <a:rPr lang="ru-RU" sz="28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от площади отверстия</a:t>
              </a:r>
              <a:endParaRPr lang="ru-RU" sz="2800" b="1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50825" y="393700"/>
            <a:ext cx="871378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800" b="1">
                <a:latin typeface="Times New Roman" pitchFamily="18" charset="0"/>
              </a:rPr>
              <a:t>Радиоволна характеризуется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круговой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  <a:sym typeface="Symbol" pitchFamily="18" charset="2"/>
              </a:rPr>
              <a:t></a:t>
            </a:r>
            <a:r>
              <a:rPr lang="ru-RU" sz="2800" b="1" i="1">
                <a:latin typeface="Times New Roman" pitchFamily="18" charset="0"/>
              </a:rPr>
              <a:t>, </a:t>
            </a:r>
            <a:r>
              <a:rPr lang="ru-RU" sz="2800" b="1">
                <a:latin typeface="Times New Roman" pitchFamily="18" charset="0"/>
              </a:rPr>
              <a:t>или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рабочей</a:t>
            </a:r>
            <a:r>
              <a:rPr lang="ru-RU" sz="2800" b="1">
                <a:latin typeface="Times New Roman" pitchFamily="18" charset="0"/>
              </a:rPr>
              <a:t> частотой </a:t>
            </a:r>
            <a:r>
              <a:rPr lang="ru-RU" sz="2800" b="1" i="1">
                <a:latin typeface="Times New Roman" pitchFamily="18" charset="0"/>
              </a:rPr>
              <a:t>f</a:t>
            </a:r>
            <a:r>
              <a:rPr lang="ru-RU" sz="2800" b="1">
                <a:latin typeface="Times New Roman" pitchFamily="18" charset="0"/>
              </a:rPr>
              <a:t>,</a:t>
            </a:r>
            <a:r>
              <a:rPr lang="ru-RU" sz="2800" b="1" i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которая измеряется количеством колебаний в 1 секунду - в Герцах (Гц). Соотношение между ними определяется выражением </a:t>
            </a:r>
            <a:r>
              <a:rPr lang="ru-RU" sz="2800" b="1" i="1">
                <a:latin typeface="Times New Roman" pitchFamily="18" charset="0"/>
                <a:sym typeface="Symbol" pitchFamily="18" charset="2"/>
              </a:rPr>
              <a:t></a:t>
            </a:r>
            <a:r>
              <a:rPr lang="ru-RU" sz="2800" b="1">
                <a:latin typeface="Times New Roman" pitchFamily="18" charset="0"/>
              </a:rPr>
              <a:t> =2</a:t>
            </a:r>
            <a:r>
              <a:rPr lang="ru-RU" sz="2800" b="1" i="1"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800" b="1" i="1">
                <a:latin typeface="Times New Roman" pitchFamily="18" charset="0"/>
              </a:rPr>
              <a:t>f</a:t>
            </a:r>
            <a:r>
              <a:rPr lang="ru-RU" sz="2800" b="1">
                <a:latin typeface="Times New Roman" pitchFamily="18" charset="0"/>
              </a:rPr>
              <a:t>. Время, за которое сигнал совершает полное колебание, называют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периодом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Т. </a:t>
            </a:r>
            <a:r>
              <a:rPr lang="ru-RU" sz="2800" b="1">
                <a:latin typeface="Times New Roman" pitchFamily="18" charset="0"/>
              </a:rPr>
              <a:t>Оно соответствует временному интервалу между двумя ближайшими значениями амплитуды волны с одинаковой фазой. Соотношение между периодом и частотой сигнала </a:t>
            </a:r>
            <a:r>
              <a:rPr lang="en-US" sz="2800" b="1">
                <a:latin typeface="Times New Roman" pitchFamily="18" charset="0"/>
              </a:rPr>
              <a:t>-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T = </a:t>
            </a:r>
            <a:r>
              <a:rPr lang="ru-RU" sz="2800" b="1">
                <a:latin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</a:rPr>
              <a:t>/f</a:t>
            </a:r>
            <a:r>
              <a:rPr lang="ru-RU" sz="2800" b="1">
                <a:latin typeface="Times New Roman" pitchFamily="18" charset="0"/>
              </a:rPr>
              <a:t>. С периодом тесно связано понятие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длина волны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  <a:sym typeface="Symbol" pitchFamily="18" charset="2"/>
              </a:rPr>
              <a:t></a:t>
            </a:r>
            <a:r>
              <a:rPr lang="ru-RU" sz="2800" b="1">
                <a:latin typeface="Times New Roman" pitchFamily="18" charset="0"/>
              </a:rPr>
              <a:t>. Её можно выразить через скорость света </a:t>
            </a:r>
            <a:r>
              <a:rPr lang="ru-RU" sz="2800" b="1" i="1">
                <a:latin typeface="Times New Roman" pitchFamily="18" charset="0"/>
              </a:rPr>
              <a:t>с, </a:t>
            </a:r>
            <a:r>
              <a:rPr lang="ru-RU" sz="2800" b="1">
                <a:latin typeface="Times New Roman" pitchFamily="18" charset="0"/>
              </a:rPr>
              <a:t>период сигнала или частоту выражениями: </a:t>
            </a:r>
          </a:p>
          <a:p>
            <a:pPr algn="just"/>
            <a:r>
              <a:rPr lang="ru-RU" sz="2800" b="1">
                <a:latin typeface="Times New Roman" pitchFamily="18" charset="0"/>
              </a:rPr>
              <a:t>                                     </a:t>
            </a:r>
            <a:r>
              <a:rPr lang="ru-RU" sz="2800" b="1" i="1">
                <a:latin typeface="Times New Roman" pitchFamily="18" charset="0"/>
                <a:sym typeface="Symbol" pitchFamily="18" charset="2"/>
              </a:rPr>
              <a:t>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= сТ = с/f</a:t>
            </a:r>
            <a:r>
              <a:rPr lang="ru-RU" sz="2800" b="1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179388" y="579438"/>
            <a:ext cx="8785225" cy="6059487"/>
            <a:chOff x="113" y="365"/>
            <a:chExt cx="5534" cy="3817"/>
          </a:xfrm>
        </p:grpSpPr>
        <p:sp>
          <p:nvSpPr>
            <p:cNvPr id="5123" name="Rectangle 5"/>
            <p:cNvSpPr>
              <a:spLocks noChangeArrowheads="1"/>
            </p:cNvSpPr>
            <p:nvPr/>
          </p:nvSpPr>
          <p:spPr bwMode="auto">
            <a:xfrm>
              <a:off x="113" y="365"/>
              <a:ext cx="5534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indent="450850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Поляризация </a:t>
              </a:r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ЭМВ</a:t>
              </a:r>
              <a:r>
                <a:rPr lang="ru-RU" b="1">
                  <a:solidFill>
                    <a:srgbClr val="000000"/>
                  </a:solidFill>
                </a:rPr>
                <a:t> </a:t>
              </a:r>
              <a:r>
                <a:rPr 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– характеризует  поперечную анизотропию волны. Она определяется 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направлением вектора </a:t>
              </a:r>
              <a:r>
                <a:rPr lang="ru-RU" sz="24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электрического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поля</a:t>
              </a:r>
              <a:r>
                <a:rPr lang="ru-RU" sz="2400" b="1">
                  <a:latin typeface="Times New Roman" pitchFamily="18" charset="0"/>
                </a:rPr>
                <a:t> </a:t>
              </a:r>
              <a:r>
                <a:rPr lang="ru-RU" sz="2400" b="1" i="1">
                  <a:solidFill>
                    <a:srgbClr val="FF3300"/>
                  </a:solidFill>
                  <a:latin typeface="Times New Roman" pitchFamily="18" charset="0"/>
                </a:rPr>
                <a:t>Е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Горизонтально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>
                  <a:latin typeface="Times New Roman" pitchFamily="18" charset="0"/>
                </a:rPr>
                <a:t>(</a:t>
              </a:r>
              <a:r>
                <a:rPr lang="ru-RU" sz="2400" b="1">
                  <a:solidFill>
                    <a:srgbClr val="FF3300"/>
                  </a:solidFill>
                  <a:latin typeface="Times New Roman" pitchFamily="18" charset="0"/>
                </a:rPr>
                <a:t>вертикально</a:t>
              </a:r>
              <a:r>
                <a:rPr lang="ru-RU" sz="2400" b="1">
                  <a:latin typeface="Times New Roman" pitchFamily="18" charset="0"/>
                </a:rPr>
                <a:t>) 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поляризованная волна  имеет электрический вектор,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параллельный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>
                  <a:latin typeface="Times New Roman" pitchFamily="18" charset="0"/>
                </a:rPr>
                <a:t>(</a:t>
              </a:r>
              <a:r>
                <a:rPr lang="ru-RU" sz="2400" b="1">
                  <a:solidFill>
                    <a:srgbClr val="FF3300"/>
                  </a:solidFill>
                  <a:latin typeface="Times New Roman" pitchFamily="18" charset="0"/>
                </a:rPr>
                <a:t>перпендикулярный</a:t>
              </a:r>
              <a:r>
                <a:rPr lang="ru-RU" sz="2400" b="1">
                  <a:latin typeface="Times New Roman" pitchFamily="18" charset="0"/>
                </a:rPr>
                <a:t>) 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поверхности земли.</a:t>
              </a:r>
              <a:r>
                <a:rPr lang="ru-RU" sz="1200">
                  <a:cs typeface="Times New Roman" pitchFamily="18" charset="0"/>
                </a:rPr>
                <a:t> </a:t>
              </a:r>
            </a:p>
          </p:txBody>
        </p:sp>
        <p:pic>
          <p:nvPicPr>
            <p:cNvPr id="5124" name="Picture 6" descr="C:\ВУЗ\Лекции\Свои\РРВ\Антенны Lucas-Nuelle\TAT1\TAT1\images\tat1_4_1_gr2.gif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922"/>
              <a:ext cx="2676" cy="1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7" descr="tat1_4_1_g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2" y="1624"/>
              <a:ext cx="2498" cy="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6" name="Rectangle 8"/>
            <p:cNvSpPr>
              <a:spLocks noChangeArrowheads="1"/>
            </p:cNvSpPr>
            <p:nvPr/>
          </p:nvSpPr>
          <p:spPr bwMode="auto">
            <a:xfrm>
              <a:off x="431" y="3740"/>
              <a:ext cx="476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ru-RU" sz="1200">
                  <a:cs typeface="Times New Roman" pitchFamily="18" charset="0"/>
                </a:rPr>
                <a:t>        </a:t>
              </a:r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Радиоволны с горизонтальной и вертикальной               поляризацией</a:t>
              </a:r>
              <a:r>
                <a:rPr lang="ru-RU" sz="2000"/>
                <a:t> </a:t>
              </a:r>
            </a:p>
          </p:txBody>
        </p:sp>
        <p:sp>
          <p:nvSpPr>
            <p:cNvPr id="5127" name="Text Box 9"/>
            <p:cNvSpPr txBox="1">
              <a:spLocks noChangeArrowheads="1"/>
            </p:cNvSpPr>
            <p:nvPr/>
          </p:nvSpPr>
          <p:spPr bwMode="auto">
            <a:xfrm>
              <a:off x="5171" y="202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Z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28" name="Text Box 10"/>
            <p:cNvSpPr txBox="1">
              <a:spLocks noChangeArrowheads="1"/>
            </p:cNvSpPr>
            <p:nvPr/>
          </p:nvSpPr>
          <p:spPr bwMode="auto">
            <a:xfrm>
              <a:off x="2381" y="206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Z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29" name="Text Box 11"/>
            <p:cNvSpPr txBox="1">
              <a:spLocks noChangeArrowheads="1"/>
            </p:cNvSpPr>
            <p:nvPr/>
          </p:nvSpPr>
          <p:spPr bwMode="auto">
            <a:xfrm>
              <a:off x="4876" y="1570"/>
              <a:ext cx="2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E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30" name="Text Box 12"/>
            <p:cNvSpPr txBox="1">
              <a:spLocks noChangeArrowheads="1"/>
            </p:cNvSpPr>
            <p:nvPr/>
          </p:nvSpPr>
          <p:spPr bwMode="auto">
            <a:xfrm>
              <a:off x="1497" y="2201"/>
              <a:ext cx="2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E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31" name="Text Box 13"/>
            <p:cNvSpPr txBox="1">
              <a:spLocks noChangeArrowheads="1"/>
            </p:cNvSpPr>
            <p:nvPr/>
          </p:nvSpPr>
          <p:spPr bwMode="auto">
            <a:xfrm>
              <a:off x="3651" y="2247"/>
              <a:ext cx="2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X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32" name="Text Box 14"/>
            <p:cNvSpPr txBox="1">
              <a:spLocks noChangeArrowheads="1"/>
            </p:cNvSpPr>
            <p:nvPr/>
          </p:nvSpPr>
          <p:spPr bwMode="auto">
            <a:xfrm>
              <a:off x="1429" y="3471"/>
              <a:ext cx="20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Y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33" name="Text Box 15"/>
            <p:cNvSpPr txBox="1">
              <a:spLocks noChangeArrowheads="1"/>
            </p:cNvSpPr>
            <p:nvPr/>
          </p:nvSpPr>
          <p:spPr bwMode="auto">
            <a:xfrm>
              <a:off x="4241" y="3244"/>
              <a:ext cx="20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Y</a:t>
              </a:r>
              <a:endParaRPr lang="ru-RU" b="1" i="1">
                <a:latin typeface="Times New Roman" pitchFamily="18" charset="0"/>
              </a:endParaRPr>
            </a:p>
          </p:txBody>
        </p:sp>
        <p:sp>
          <p:nvSpPr>
            <p:cNvPr id="5134" name="Text Box 16"/>
            <p:cNvSpPr txBox="1">
              <a:spLocks noChangeArrowheads="1"/>
            </p:cNvSpPr>
            <p:nvPr/>
          </p:nvSpPr>
          <p:spPr bwMode="auto">
            <a:xfrm>
              <a:off x="884" y="2292"/>
              <a:ext cx="2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 i="1">
                  <a:latin typeface="Times New Roman" pitchFamily="18" charset="0"/>
                </a:rPr>
                <a:t>X</a:t>
              </a:r>
              <a:endParaRPr lang="ru-RU" b="1" i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151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151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1512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5162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0" y="692150"/>
            <a:ext cx="86042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0" y="2420938"/>
            <a:ext cx="86042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0" y="692150"/>
            <a:ext cx="0" cy="172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6084888" y="2686050"/>
            <a:ext cx="3059112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20000"/>
              </a:spcBef>
            </a:pPr>
            <a:endParaRPr lang="ru-RU" sz="2800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>
            <a:off x="0" y="2686050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5"/>
          <p:cNvSpPr>
            <a:spLocks noChangeShapeType="1"/>
          </p:cNvSpPr>
          <p:nvPr/>
        </p:nvSpPr>
        <p:spPr bwMode="auto">
          <a:xfrm>
            <a:off x="0" y="3875088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16"/>
          <p:cNvSpPr>
            <a:spLocks noChangeShapeType="1"/>
          </p:cNvSpPr>
          <p:nvPr/>
        </p:nvSpPr>
        <p:spPr bwMode="auto">
          <a:xfrm>
            <a:off x="0" y="2686050"/>
            <a:ext cx="0" cy="11890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7"/>
          <p:cNvSpPr>
            <a:spLocks noChangeShapeType="1"/>
          </p:cNvSpPr>
          <p:nvPr/>
        </p:nvSpPr>
        <p:spPr bwMode="auto">
          <a:xfrm>
            <a:off x="9144000" y="2686050"/>
            <a:ext cx="0" cy="11890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0" name="Rectangle 18"/>
          <p:cNvSpPr>
            <a:spLocks noChangeArrowheads="1"/>
          </p:cNvSpPr>
          <p:nvPr/>
        </p:nvSpPr>
        <p:spPr bwMode="auto">
          <a:xfrm>
            <a:off x="0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6161" name="Group 19"/>
          <p:cNvGrpSpPr>
            <a:grpSpLocks/>
          </p:cNvGrpSpPr>
          <p:nvPr/>
        </p:nvGrpSpPr>
        <p:grpSpPr bwMode="auto">
          <a:xfrm>
            <a:off x="142875" y="204788"/>
            <a:ext cx="8821738" cy="6392862"/>
            <a:chOff x="90" y="129"/>
            <a:chExt cx="5557" cy="4027"/>
          </a:xfrm>
        </p:grpSpPr>
        <p:pic>
          <p:nvPicPr>
            <p:cNvPr id="6162" name="Picture 20" descr="http://www.courses.lucas-nuelle.de/images/tat1_4_p1.gif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1" y="482"/>
              <a:ext cx="900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3" name="Rectangle 21"/>
            <p:cNvSpPr>
              <a:spLocks noChangeArrowheads="1"/>
            </p:cNvSpPr>
            <p:nvPr/>
          </p:nvSpPr>
          <p:spPr bwMode="auto">
            <a:xfrm>
              <a:off x="3833" y="436"/>
              <a:ext cx="1587" cy="1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6164" name="Rectangle 22"/>
            <p:cNvSpPr>
              <a:spLocks noChangeArrowheads="1"/>
            </p:cNvSpPr>
            <p:nvPr/>
          </p:nvSpPr>
          <p:spPr bwMode="auto">
            <a:xfrm>
              <a:off x="136" y="436"/>
              <a:ext cx="3833" cy="1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indent="252413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Линейная поляризация.          </a:t>
              </a:r>
              <a:r>
                <a:rPr 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Вектор поля всегда находится в фиксированном направлении  и периодически изменяется по величие.</a:t>
              </a:r>
              <a:r>
                <a:rPr lang="ru-RU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b="1">
                <a:latin typeface="Times New Roman" pitchFamily="18" charset="0"/>
              </a:endParaRPr>
            </a:p>
          </p:txBody>
        </p:sp>
        <p:sp>
          <p:nvSpPr>
            <p:cNvPr id="6165" name="Line 23"/>
            <p:cNvSpPr>
              <a:spLocks noChangeShapeType="1"/>
            </p:cNvSpPr>
            <p:nvPr/>
          </p:nvSpPr>
          <p:spPr bwMode="auto">
            <a:xfrm>
              <a:off x="5420" y="436"/>
              <a:ext cx="0" cy="1089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6166" name="Picture 24" descr="http://www.courses.lucas-nuelle.de/images/tat1_4_p2.gif"/>
            <p:cNvPicPr>
              <a:picLocks noChangeAspect="1" noChangeArrowheads="1"/>
            </p:cNvPicPr>
            <p:nvPr/>
          </p:nvPicPr>
          <p:blipFill>
            <a:blip r:embed="rId4" r:link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1" y="1641"/>
              <a:ext cx="900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7" name="Rectangle 25"/>
            <p:cNvSpPr>
              <a:spLocks noChangeArrowheads="1"/>
            </p:cNvSpPr>
            <p:nvPr/>
          </p:nvSpPr>
          <p:spPr bwMode="auto">
            <a:xfrm>
              <a:off x="136" y="1692"/>
              <a:ext cx="3833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indent="252413"/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Круговая поляризация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  <a:br>
                <a:rPr lang="ru-RU" sz="24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По мере прохождения волны, вектор поля вращается с постоянной угловой скоростью без  изменения по амплитуде.</a:t>
              </a:r>
              <a:r>
                <a:rPr lang="ru-RU" sz="12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b="1"/>
            </a:p>
          </p:txBody>
        </p:sp>
        <p:pic>
          <p:nvPicPr>
            <p:cNvPr id="6168" name="Picture 26" descr="http://www.courses.lucas-nuelle.de/images/tat1_4_p3.gif"/>
            <p:cNvPicPr>
              <a:picLocks noChangeAspect="1" noChangeArrowheads="1"/>
            </p:cNvPicPr>
            <p:nvPr/>
          </p:nvPicPr>
          <p:blipFill>
            <a:blip r:embed="rId6" r:link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" y="3003"/>
              <a:ext cx="900" cy="1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9" name="Rectangle 27"/>
            <p:cNvSpPr>
              <a:spLocks noChangeArrowheads="1"/>
            </p:cNvSpPr>
            <p:nvPr/>
          </p:nvSpPr>
          <p:spPr bwMode="auto">
            <a:xfrm>
              <a:off x="3757" y="2955"/>
              <a:ext cx="1890" cy="1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ru-RU" sz="2800"/>
            </a:p>
          </p:txBody>
        </p:sp>
        <p:sp>
          <p:nvSpPr>
            <p:cNvPr id="6170" name="Rectangle 28"/>
            <p:cNvSpPr>
              <a:spLocks noChangeArrowheads="1"/>
            </p:cNvSpPr>
            <p:nvPr/>
          </p:nvSpPr>
          <p:spPr bwMode="auto">
            <a:xfrm>
              <a:off x="158" y="2659"/>
              <a:ext cx="3947" cy="1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indent="252413"/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Эллиптическая поляризация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  <a:br>
                <a:rPr lang="ru-RU" sz="24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Вектор поля вращается, и его амплитуда периодически изменяется по величине. Конец вектора описывает эллипс. Линейная и круговая поляризации могут также быть расценены как частные случаи эллиптической поляризации. </a:t>
              </a:r>
              <a:endParaRPr lang="ru-RU" sz="2400"/>
            </a:p>
          </p:txBody>
        </p:sp>
        <p:sp>
          <p:nvSpPr>
            <p:cNvPr id="6171" name="Line 29"/>
            <p:cNvSpPr>
              <a:spLocks noChangeShapeType="1"/>
            </p:cNvSpPr>
            <p:nvPr/>
          </p:nvSpPr>
          <p:spPr bwMode="auto">
            <a:xfrm>
              <a:off x="90" y="2955"/>
              <a:ext cx="555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30"/>
            <p:cNvSpPr>
              <a:spLocks noChangeShapeType="1"/>
            </p:cNvSpPr>
            <p:nvPr/>
          </p:nvSpPr>
          <p:spPr bwMode="auto">
            <a:xfrm>
              <a:off x="90" y="4050"/>
              <a:ext cx="555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31"/>
            <p:cNvSpPr>
              <a:spLocks noChangeShapeType="1"/>
            </p:cNvSpPr>
            <p:nvPr/>
          </p:nvSpPr>
          <p:spPr bwMode="auto">
            <a:xfrm>
              <a:off x="90" y="2955"/>
              <a:ext cx="0" cy="1095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2"/>
            <p:cNvSpPr>
              <a:spLocks noChangeShapeType="1"/>
            </p:cNvSpPr>
            <p:nvPr/>
          </p:nvSpPr>
          <p:spPr bwMode="auto">
            <a:xfrm>
              <a:off x="5647" y="2955"/>
              <a:ext cx="0" cy="1095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Rectangle 33"/>
            <p:cNvSpPr>
              <a:spLocks noChangeArrowheads="1"/>
            </p:cNvSpPr>
            <p:nvPr/>
          </p:nvSpPr>
          <p:spPr bwMode="auto">
            <a:xfrm>
              <a:off x="839" y="129"/>
              <a:ext cx="40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just"/>
              <a:r>
                <a:rPr lang="ru-RU" sz="2800" b="1">
                  <a:latin typeface="Times New Roman" pitchFamily="18" charset="0"/>
                </a:rPr>
                <a:t>Поляризация разделяется на три вида: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430213" y="279400"/>
            <a:ext cx="8424862" cy="6472238"/>
            <a:chOff x="158" y="178"/>
            <a:chExt cx="5307" cy="4077"/>
          </a:xfrm>
        </p:grpSpPr>
        <p:sp>
          <p:nvSpPr>
            <p:cNvPr id="7171" name="Rectangle 5"/>
            <p:cNvSpPr>
              <a:spLocks noChangeArrowheads="1"/>
            </p:cNvSpPr>
            <p:nvPr/>
          </p:nvSpPr>
          <p:spPr bwMode="auto">
            <a:xfrm>
              <a:off x="158" y="178"/>
              <a:ext cx="5307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indent="252413"/>
              <a:r>
                <a:rPr lang="ru-RU" sz="1200">
                  <a:solidFill>
                    <a:srgbClr val="000000"/>
                  </a:solidFill>
                  <a:cs typeface="Times New Roman" pitchFamily="18" charset="0"/>
                </a:rPr>
                <a:t> </a:t>
              </a:r>
              <a:r>
                <a:rPr lang="ru-RU" sz="24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Каждая линейно поляризованная волна может быть разделена на одну горизонтально и одну вертикально поляризованные волны с одинаковыми фазами.</a:t>
              </a:r>
              <a:endParaRPr lang="ru-RU" sz="2400" b="1">
                <a:latin typeface="Times New Roman" pitchFamily="18" charset="0"/>
              </a:endParaRPr>
            </a:p>
            <a:p>
              <a:pPr indent="252413" eaLnBrk="0" hangingPunct="0"/>
              <a:endParaRPr lang="ru-RU" sz="2400" b="1">
                <a:latin typeface="Times New Roman" pitchFamily="18" charset="0"/>
              </a:endParaRPr>
            </a:p>
          </p:txBody>
        </p:sp>
        <p:pic>
          <p:nvPicPr>
            <p:cNvPr id="7172" name="Picture 6" descr="http://www.courses.lucas-nuelle.de/images/tat1_4_1_gr3.gif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886"/>
              <a:ext cx="4769" cy="3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2767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8195" name="Group 8"/>
          <p:cNvGrpSpPr>
            <a:grpSpLocks/>
          </p:cNvGrpSpPr>
          <p:nvPr/>
        </p:nvGrpSpPr>
        <p:grpSpPr bwMode="auto">
          <a:xfrm>
            <a:off x="179388" y="279400"/>
            <a:ext cx="8856662" cy="6075363"/>
            <a:chOff x="113" y="164"/>
            <a:chExt cx="5579" cy="3827"/>
          </a:xfrm>
        </p:grpSpPr>
        <p:graphicFrame>
          <p:nvGraphicFramePr>
            <p:cNvPr id="8196" name="Object 4"/>
            <p:cNvGraphicFramePr>
              <a:graphicFrameLocks noChangeAspect="1"/>
            </p:cNvGraphicFramePr>
            <p:nvPr/>
          </p:nvGraphicFramePr>
          <p:xfrm>
            <a:off x="1412" y="1570"/>
            <a:ext cx="2375" cy="2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3" name="Формула" r:id="rId3" imgW="1320800" imgH="1346200" progId="Equation.3">
                    <p:embed/>
                  </p:oleObj>
                </mc:Choice>
                <mc:Fallback>
                  <p:oleObj name="Формула" r:id="rId3" imgW="1320800" imgH="13462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2" y="1570"/>
                          <a:ext cx="2375" cy="2421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97" name="Text Box 6"/>
            <p:cNvSpPr txBox="1">
              <a:spLocks noChangeArrowheads="1"/>
            </p:cNvSpPr>
            <p:nvPr/>
          </p:nvSpPr>
          <p:spPr bwMode="auto">
            <a:xfrm>
              <a:off x="113" y="164"/>
              <a:ext cx="5579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b="1">
                  <a:latin typeface="Times New Roman" pitchFamily="18" charset="0"/>
                </a:rPr>
                <a:t>Благодаря работам Г. Герца, О. Хевисайда, теорем Остроградского-Гаусса и Стокса уравнения Максвелла приобрели современный вид: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250825" y="174625"/>
            <a:ext cx="864235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3600" b="1">
                <a:solidFill>
                  <a:srgbClr val="0000CC"/>
                </a:solidFill>
                <a:latin typeface="Times New Roman" pitchFamily="18" charset="0"/>
              </a:rPr>
              <a:t>В ближней зоне с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увеличени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</a:rPr>
              <a:t>ем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поверхности сферы 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</a:rPr>
              <a:t>излучения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плотность энергии ЭМИ уменьшается пропорционально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</a:rPr>
              <a:t> удалению - </a:t>
            </a:r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/>
            <a:r>
              <a:rPr lang="ru-RU" sz="3600" b="1">
                <a:latin typeface="Times New Roman" pitchFamily="18" charset="0"/>
              </a:rPr>
              <a:t>Направление распространения электромагнитной волны и плотность её энергии описывается вектором Умова-Пойнтинга</a:t>
            </a:r>
            <a:r>
              <a:rPr lang="ru-RU" sz="2400" b="1">
                <a:latin typeface="Times New Roman" pitchFamily="18" charset="0"/>
              </a:rPr>
              <a:t> </a:t>
            </a:r>
          </a:p>
          <a:p>
            <a:pPr algn="just"/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 descr="http://www.courses.lucas-nuelle.de/images/tat1_2_2_form_03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5288" y="3359150"/>
            <a:ext cx="171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-4205288" y="3683000"/>
            <a:ext cx="677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3" name="Object 9"/>
          <p:cNvGraphicFramePr>
            <a:graphicFrameLocks noChangeAspect="1"/>
          </p:cNvGraphicFramePr>
          <p:nvPr/>
        </p:nvGraphicFramePr>
        <p:xfrm>
          <a:off x="2916238" y="4932363"/>
          <a:ext cx="2808287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Формула" r:id="rId5" imgW="812447" imgH="241195" progId="Equation.3">
                  <p:embed/>
                </p:oleObj>
              </mc:Choice>
              <mc:Fallback>
                <p:oleObj name="Формула" r:id="rId5" imgW="812447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932363"/>
                        <a:ext cx="2808287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79388" y="549275"/>
            <a:ext cx="8893175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Плотность энергии 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600" b="1" i="1">
                <a:solidFill>
                  <a:srgbClr val="0000FF"/>
                </a:solidFill>
                <a:latin typeface="Times New Roman" pitchFamily="18" charset="0"/>
              </a:rPr>
              <a:t>j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ЭМ поля пропор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циональна квадрату напряжённости </a:t>
            </a:r>
            <a:r>
              <a:rPr lang="ru-RU" sz="3600" b="1" i="1">
                <a:solidFill>
                  <a:srgbClr val="0000FF"/>
                </a:solidFill>
                <a:latin typeface="Times New Roman" pitchFamily="18" charset="0"/>
              </a:rPr>
              <a:t>Е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поля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                      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    </a:t>
            </a:r>
          </a:p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                         </a:t>
            </a:r>
          </a:p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           </a:t>
            </a:r>
          </a:p>
          <a:p>
            <a:endParaRPr lang="en-US" sz="3600" b="1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3600" b="1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Поэтому в дальней зоне поля </a:t>
            </a:r>
            <a:r>
              <a:rPr lang="ru-RU" sz="3600" b="1" i="1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ru-RU" sz="3600" b="1" i="1">
                <a:solidFill>
                  <a:srgbClr val="0000FF"/>
                </a:solidFill>
                <a:latin typeface="Times New Roman" pitchFamily="18" charset="0"/>
              </a:rPr>
              <a:t>В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</a:rPr>
              <a:t> уменьшаются пропорционально </a:t>
            </a:r>
            <a:r>
              <a:rPr lang="en-US" sz="3600" b="1" i="1">
                <a:solidFill>
                  <a:srgbClr val="0000FF"/>
                </a:solidFill>
                <a:latin typeface="Times New Roman" pitchFamily="18" charset="0"/>
              </a:rPr>
              <a:t>d</a:t>
            </a: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3600" b="1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619250" y="2303463"/>
          <a:ext cx="5202238" cy="184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Формула" r:id="rId3" imgW="1371600" imgH="482600" progId="Equation.3">
                  <p:embed/>
                </p:oleObj>
              </mc:Choice>
              <mc:Fallback>
                <p:oleObj name="Формула" r:id="rId3" imgW="1371600" imgH="4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03463"/>
                        <a:ext cx="5202238" cy="184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6779</TotalTime>
  <Words>982</Words>
  <Application>Microsoft Office PowerPoint</Application>
  <PresentationFormat>Экран (4:3)</PresentationFormat>
  <Paragraphs>191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Оформление по умолчанию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геометрической оптики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Дать определение. В каких условиях радиоволна не испытывает рефракции?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</dc:creator>
  <cp:lastModifiedBy>Козин</cp:lastModifiedBy>
  <cp:revision>250</cp:revision>
  <dcterms:created xsi:type="dcterms:W3CDTF">2009-09-07T11:22:11Z</dcterms:created>
  <dcterms:modified xsi:type="dcterms:W3CDTF">2014-11-23T05:27:38Z</dcterms:modified>
</cp:coreProperties>
</file>